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348" r:id="rId3"/>
    <p:sldId id="261" r:id="rId4"/>
    <p:sldId id="264" r:id="rId5"/>
    <p:sldId id="338" r:id="rId6"/>
    <p:sldId id="345" r:id="rId7"/>
    <p:sldId id="333" r:id="rId8"/>
    <p:sldId id="346" r:id="rId9"/>
    <p:sldId id="266" r:id="rId10"/>
    <p:sldId id="347" r:id="rId11"/>
    <p:sldId id="286" r:id="rId12"/>
    <p:sldId id="287" r:id="rId13"/>
    <p:sldId id="288" r:id="rId14"/>
    <p:sldId id="289" r:id="rId15"/>
    <p:sldId id="321" r:id="rId16"/>
    <p:sldId id="291" r:id="rId17"/>
    <p:sldId id="292" r:id="rId18"/>
    <p:sldId id="327" r:id="rId19"/>
    <p:sldId id="290" r:id="rId20"/>
    <p:sldId id="299" r:id="rId21"/>
    <p:sldId id="293" r:id="rId22"/>
    <p:sldId id="294" r:id="rId23"/>
    <p:sldId id="349" r:id="rId24"/>
    <p:sldId id="350" r:id="rId25"/>
    <p:sldId id="351" r:id="rId26"/>
    <p:sldId id="352" r:id="rId27"/>
    <p:sldId id="322" r:id="rId28"/>
    <p:sldId id="342" r:id="rId29"/>
    <p:sldId id="343" r:id="rId30"/>
    <p:sldId id="298" r:id="rId31"/>
    <p:sldId id="300" r:id="rId32"/>
    <p:sldId id="295" r:id="rId33"/>
    <p:sldId id="302" r:id="rId34"/>
    <p:sldId id="296" r:id="rId35"/>
    <p:sldId id="301" r:id="rId36"/>
    <p:sldId id="303" r:id="rId37"/>
    <p:sldId id="324" r:id="rId38"/>
    <p:sldId id="304" r:id="rId39"/>
    <p:sldId id="334" r:id="rId40"/>
    <p:sldId id="325" r:id="rId41"/>
    <p:sldId id="310" r:id="rId42"/>
    <p:sldId id="329" r:id="rId43"/>
    <p:sldId id="314" r:id="rId44"/>
    <p:sldId id="283" r:id="rId45"/>
    <p:sldId id="315" r:id="rId46"/>
    <p:sldId id="335" r:id="rId47"/>
    <p:sldId id="316" r:id="rId48"/>
    <p:sldId id="284" r:id="rId49"/>
    <p:sldId id="317" r:id="rId50"/>
    <p:sldId id="331" r:id="rId51"/>
    <p:sldId id="311" r:id="rId52"/>
    <p:sldId id="332" r:id="rId53"/>
    <p:sldId id="337" r:id="rId54"/>
    <p:sldId id="320" r:id="rId55"/>
    <p:sldId id="319" r:id="rId56"/>
    <p:sldId id="341" r:id="rId57"/>
    <p:sldId id="344" r:id="rId5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6"/>
    <a:srgbClr val="4A4AD2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6441" autoAdjust="0"/>
  </p:normalViewPr>
  <p:slideViewPr>
    <p:cSldViewPr>
      <p:cViewPr varScale="1">
        <p:scale>
          <a:sx n="121" d="100"/>
          <a:sy n="121" d="100"/>
        </p:scale>
        <p:origin x="15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62E6-40CF-4505-9F19-5FB2E0A0E98D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8F449B5-255B-47F0-8F6D-5A633A48B061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3A3-1F77-441B-BB19-2D6A9C3A3188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262-4C0F-4B28-9BC0-E156B366CF8F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E305F86-65DD-418F-85B6-FED2AF1BAA0C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F40C458-29DA-4401-B3CC-C705FAE8C410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0F09-6D2F-48E2-BF27-A51867CBEBEB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B60A-C6FD-40D7-B67C-164DCF7AAFC6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7C960-04FC-418C-86F4-5A1BDFD2914F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7F7EC64-E70E-445E-96CA-5888804AA498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919C10-F1EC-4FC1-8795-83185FAB9365}" type="datetime1">
              <a:rPr lang="ko-KR" altLang="en-US" smtClean="0"/>
              <a:t>2018-02-05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4914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3771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251520" y="116632"/>
            <a:ext cx="2376264" cy="93610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클래스와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객체 관계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 </a:t>
            </a:r>
            <a:r>
              <a:rPr lang="ko-KR" altLang="en-US" smtClean="0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</a:t>
            </a:r>
            <a:r>
              <a:rPr lang="ko-KR" altLang="en-US" dirty="0"/>
              <a:t>변수와 멤버 함수로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선언부와</a:t>
            </a:r>
            <a:r>
              <a:rPr lang="ko-KR" altLang="en-US" dirty="0" smtClean="0"/>
              <a:t> 클래스 </a:t>
            </a:r>
            <a:r>
              <a:rPr lang="ko-KR" altLang="en-US" dirty="0" err="1" smtClean="0"/>
              <a:t>구현부로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lvl="2"/>
            <a:r>
              <a:rPr lang="ko-KR" altLang="en-US" dirty="0"/>
              <a:t>멤버 변수는 클래스 선언 내에서 초기화할 수 없음</a:t>
            </a:r>
            <a:endParaRPr lang="en-US" altLang="ko-KR" dirty="0"/>
          </a:p>
          <a:p>
            <a:pPr lvl="2"/>
            <a:r>
              <a:rPr lang="ko-KR" altLang="en-US" dirty="0"/>
              <a:t>멤버 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lvl="1"/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lvl="2"/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lvl="2"/>
            <a:r>
              <a:rPr lang="ko-KR" altLang="en-US" dirty="0"/>
              <a:t>디폴트는 </a:t>
            </a:r>
            <a:r>
              <a:rPr lang="en-US" altLang="ko-KR" dirty="0" smtClean="0"/>
              <a:t>private</a:t>
            </a:r>
          </a:p>
          <a:p>
            <a:pPr lvl="2"/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 smtClean="0"/>
              <a:t>구현부</a:t>
            </a:r>
            <a:r>
              <a:rPr lang="en-US" altLang="ko-KR" dirty="0" smtClean="0"/>
              <a:t>(</a:t>
            </a:r>
            <a:r>
              <a:rPr lang="en-US" altLang="ko-KR" dirty="0"/>
              <a:t>class implementation)</a:t>
            </a:r>
          </a:p>
          <a:p>
            <a:pPr lvl="1"/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만들기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71700" y="4005737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 smtClean="0"/>
                <a:t>double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 smtClean="0"/>
                <a:t>getArea</a:t>
              </a:r>
              <a:r>
                <a:rPr lang="en-US" altLang="ko-KR" sz="1600" dirty="0" smtClean="0"/>
                <a:t>() </a:t>
              </a:r>
              <a:r>
                <a:rPr lang="en-US" altLang="ko-KR" sz="1600" dirty="0"/>
                <a:t>{</a:t>
              </a:r>
            </a:p>
            <a:p>
              <a:pPr defTabSz="180000"/>
              <a:r>
                <a:rPr lang="en-US" altLang="ko-KR" sz="1600" dirty="0"/>
                <a:t>	</a:t>
              </a:r>
              <a:r>
                <a:rPr lang="en-US" altLang="ko-KR" sz="1600" dirty="0" smtClean="0"/>
                <a:t>return 3.14*radius*radius;</a:t>
              </a:r>
              <a:endParaRPr lang="en-US" altLang="ko-KR" sz="1600" dirty="0"/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6813801" y="3608070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클래스 선언과 클래스 구현으로 분리하는 이유는 클래스를 다른 파일에서 활용하기 위함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2105413" y="2304103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>
                <a:solidFill>
                  <a:srgbClr val="FF0000"/>
                </a:solidFill>
              </a:rPr>
              <a:t>class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</a:t>
            </a:r>
            <a:r>
              <a:rPr lang="en-US" altLang="ko-KR" sz="1600" dirty="0" smtClean="0"/>
              <a:t>; // </a:t>
            </a:r>
            <a:r>
              <a:rPr lang="ko-KR" altLang="en-US" sz="1600" dirty="0" smtClean="0"/>
              <a:t>멤버 변수</a:t>
            </a:r>
            <a:endParaRPr lang="en-US" altLang="ko-KR" sz="1600" dirty="0" smtClean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 smtClean="0"/>
              <a:t>(); // </a:t>
            </a:r>
            <a:r>
              <a:rPr lang="ko-KR" altLang="en-US" sz="1600" dirty="0" smtClean="0"/>
              <a:t>멤버 함수</a:t>
            </a:r>
            <a:endParaRPr lang="ko-KR" altLang="en-US" sz="1600" dirty="0"/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76391" y="3310610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5877696" y="2304103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5868144" y="4714434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95817" y="48709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구현부</a:t>
            </a:r>
            <a:endParaRPr lang="en-US" altLang="ko-KR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6167470" y="29008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선언부</a:t>
            </a:r>
            <a:endParaRPr lang="en-US" altLang="ko-KR" sz="1200" dirty="0" smtClean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754209" y="1791965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249346" y="1791965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041" y="2607679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 Circle </a:t>
            </a:r>
            <a:r>
              <a:rPr lang="ko-KR" altLang="en-US" dirty="0" smtClean="0"/>
              <a:t>클래스의 객체 생성 및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3098" y="1410156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b="1" dirty="0" err="1" smtClean="0"/>
              <a:t>donut.radius</a:t>
            </a:r>
            <a:r>
              <a:rPr lang="en-US" altLang="ko-KR" sz="1200" b="1" dirty="0" smtClean="0"/>
              <a:t> = 1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  <a:endParaRPr lang="ko-KR" altLang="en-US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31640" y="3927517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113544" y="4287557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806" y="4719605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3098" y="6133067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24128" y="2314019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38900" y="3250442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860032" y="2060848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860032" y="3140968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 및 활용 설</a:t>
            </a:r>
            <a:r>
              <a:rPr lang="ko-KR" altLang="en-US" dirty="0"/>
              <a:t>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객체 이름 </a:t>
            </a:r>
            <a:r>
              <a:rPr lang="ko-KR" altLang="en-US" dirty="0" smtClean="0"/>
              <a:t>및 객체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객체의 멤버 변수 접근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객체의 멤버 함수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6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</a:t>
            </a:r>
            <a:r>
              <a:rPr lang="en-US" altLang="ko-KR" sz="1600" dirty="0" smtClean="0"/>
              <a:t> donut; // </a:t>
            </a:r>
            <a:r>
              <a:rPr lang="ko-KR" altLang="en-US" sz="1600" dirty="0" smtClean="0"/>
              <a:t>이름이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Circle </a:t>
            </a:r>
            <a:r>
              <a:rPr lang="ko-KR" altLang="en-US" sz="1600" dirty="0" smtClean="0"/>
              <a:t>타입의 객체 생성</a:t>
            </a:r>
            <a:endParaRPr lang="en-US" altLang="ko-KR" sz="1600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848825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261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26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31874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15616" y="5301208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double area = </a:t>
            </a:r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getArea</a:t>
            </a:r>
            <a:r>
              <a:rPr lang="en-US" altLang="ko-KR" sz="1600" dirty="0" smtClean="0"/>
              <a:t>(); //donut </a:t>
            </a:r>
            <a:r>
              <a:rPr lang="ko-KR" altLang="en-US" sz="1600" dirty="0" smtClean="0"/>
              <a:t>객체의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면적 알아내기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1115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radius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1; //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객체의 </a:t>
            </a:r>
            <a:r>
              <a:rPr lang="en-US" altLang="ko-KR" sz="1600" dirty="0" smtClean="0"/>
              <a:t>radius </a:t>
            </a:r>
            <a:r>
              <a:rPr lang="ko-KR" altLang="en-US" sz="1600" dirty="0" smtClean="0"/>
              <a:t>멤버 값을 </a:t>
            </a:r>
            <a:r>
              <a:rPr lang="en-US" altLang="ko-KR" sz="1600" dirty="0" smtClean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479303" y="3848885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9552" y="3861048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77585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35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1511660" y="4221088"/>
            <a:ext cx="1043538" cy="504056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067944" y="5849888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108443" y="5849887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02081" y="5646027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5856" y="5639762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3244131" y="6209928"/>
            <a:ext cx="1081264" cy="459432"/>
          </a:xfrm>
          <a:prstGeom prst="wedgeRoundRectCallout">
            <a:avLst>
              <a:gd name="adj1" fmla="val -54519"/>
              <a:gd name="adj2" fmla="val -1722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이름과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71" y="1412776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너비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가지고 면적 계산 기능을 가진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전체 프로그램을 완성하라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3247" y="2564904"/>
            <a:ext cx="6264696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rect.width</a:t>
            </a:r>
            <a:r>
              <a:rPr lang="en-US" altLang="ko-KR" sz="1400" dirty="0" smtClean="0"/>
              <a:t> = 3;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rect.height</a:t>
            </a:r>
            <a:r>
              <a:rPr lang="en-US" altLang="ko-KR" sz="1400" dirty="0" smtClean="0"/>
              <a:t> = 5;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사각형의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 smtClean="0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algn="just"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23247" y="4135068"/>
            <a:ext cx="176522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정답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476067"/>
            <a:ext cx="518457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/>
              <a:t>Rectangle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Rectangle </a:t>
            </a:r>
            <a:r>
              <a:rPr lang="ko-KR" altLang="en-US" sz="1400" dirty="0" smtClean="0"/>
              <a:t>클래스 </a:t>
            </a:r>
            <a:r>
              <a:rPr lang="ko-KR" altLang="en-US" sz="1400" dirty="0" err="1" smtClean="0"/>
              <a:t>선언부</a:t>
            </a:r>
            <a:endParaRPr lang="en-US" altLang="ko-KR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width; 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height</a:t>
            </a:r>
            <a:r>
              <a:rPr lang="en-US" altLang="ko-KR" sz="1400" b="1" dirty="0" smtClean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getArea</a:t>
            </a:r>
            <a:r>
              <a:rPr lang="en-US" altLang="ko-KR" sz="1400" b="1" dirty="0" smtClean="0"/>
              <a:t>(); </a:t>
            </a:r>
            <a:r>
              <a:rPr lang="en-US" altLang="ko-KR" sz="1400" dirty="0" smtClean="0"/>
              <a:t>// </a:t>
            </a:r>
            <a:r>
              <a:rPr lang="ko-KR" altLang="en-US" sz="1400" dirty="0" smtClean="0"/>
              <a:t>면적을 </a:t>
            </a:r>
            <a:r>
              <a:rPr lang="ko-KR" altLang="en-US" sz="1400" dirty="0"/>
              <a:t>계산하여 </a:t>
            </a:r>
            <a:r>
              <a:rPr lang="ko-KR" altLang="en-US" sz="1400" dirty="0" err="1"/>
              <a:t>리턴하는</a:t>
            </a:r>
            <a:r>
              <a:rPr lang="ko-KR" altLang="en-US" sz="1400" dirty="0"/>
              <a:t> 함수</a:t>
            </a:r>
          </a:p>
          <a:p>
            <a:pPr defTabSz="180000"/>
            <a:r>
              <a:rPr lang="en-US" altLang="ko-KR" sz="1400" b="1" dirty="0" smtClean="0"/>
              <a:t>};</a:t>
            </a:r>
          </a:p>
          <a:p>
            <a:pPr defTabSz="180000"/>
            <a:endParaRPr lang="en-US" altLang="ko-KR" sz="1400" b="1" dirty="0" smtClean="0"/>
          </a:p>
          <a:p>
            <a:pPr defTabSz="180000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Rectangle::</a:t>
            </a:r>
            <a:r>
              <a:rPr lang="en-US" altLang="ko-KR" sz="1400" b="1" dirty="0" err="1" smtClean="0"/>
              <a:t>getArea</a:t>
            </a:r>
            <a:r>
              <a:rPr lang="en-US" altLang="ko-KR" sz="1400" b="1" dirty="0"/>
              <a:t>() </a:t>
            </a:r>
            <a:r>
              <a:rPr lang="en-US" altLang="ko-KR" sz="1400" b="1" dirty="0" smtClean="0"/>
              <a:t>{ </a:t>
            </a:r>
            <a:r>
              <a:rPr lang="en-US" altLang="ko-KR" sz="1400" dirty="0" smtClean="0"/>
              <a:t>// </a:t>
            </a:r>
            <a:r>
              <a:rPr lang="en-US" altLang="ko-KR" sz="1400" dirty="0"/>
              <a:t>Rectangle </a:t>
            </a:r>
            <a:r>
              <a:rPr lang="ko-KR" altLang="en-US" sz="1400" dirty="0"/>
              <a:t>클래스 </a:t>
            </a:r>
            <a:r>
              <a:rPr lang="ko-KR" altLang="en-US" sz="1400" dirty="0" err="1" smtClean="0"/>
              <a:t>구현부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 smtClean="0"/>
              <a:t>return </a:t>
            </a:r>
            <a:r>
              <a:rPr lang="en-US" altLang="ko-KR" sz="1400" b="1" dirty="0"/>
              <a:t>width*height;</a:t>
            </a:r>
          </a:p>
          <a:p>
            <a:pPr defTabSz="180000"/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Rectangle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rect.width</a:t>
            </a:r>
            <a:r>
              <a:rPr lang="en-US" altLang="ko-KR" sz="1400" dirty="0"/>
              <a:t> = 3;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rect.height</a:t>
            </a:r>
            <a:r>
              <a:rPr lang="en-US" altLang="ko-KR" sz="1400" dirty="0"/>
              <a:t> = 5;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사각형의 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rect.getArea</a:t>
            </a:r>
            <a:r>
              <a:rPr lang="en-US" altLang="ko-KR" sz="1400" dirty="0"/>
              <a:t>()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691679" y="6012571"/>
            <a:ext cx="5184577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사각형의 면적은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탁구공 생산 장치와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804248" y="4005064"/>
            <a:ext cx="1876359" cy="720080"/>
          </a:xfrm>
          <a:prstGeom prst="wedgeRoundRectCallout">
            <a:avLst>
              <a:gd name="adj1" fmla="val -91577"/>
              <a:gd name="adj2" fmla="val 81895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똑 같은 탁구공이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생산되지만 페인트 색으로 초기화된다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459782" cy="37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171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/>
              <a:t>(constructor)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 smtClean="0">
                <a:solidFill>
                  <a:srgbClr val="FF0000"/>
                </a:solidFill>
              </a:rPr>
              <a:t>멤버 함수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클래스 이름과 동일한 멤버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2852936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Circle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..............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 smtClean="0"/>
              <a:t>		Circle(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r);</a:t>
            </a:r>
          </a:p>
          <a:p>
            <a:pPr defTabSz="180000"/>
            <a:r>
              <a:rPr lang="en-US" altLang="ko-KR" sz="1600" dirty="0" smtClean="0"/>
              <a:t>		..........................................</a:t>
            </a:r>
          </a:p>
          <a:p>
            <a:pPr defTabSz="180000"/>
            <a:r>
              <a:rPr lang="en-US" altLang="ko-KR" sz="1600" dirty="0" smtClean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Circle::Circle() {</a:t>
            </a:r>
          </a:p>
          <a:p>
            <a:pPr defTabSz="180000"/>
            <a:r>
              <a:rPr lang="en-US" altLang="ko-KR" sz="1600" dirty="0" smtClean="0"/>
              <a:t>		...............</a:t>
            </a:r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Circle::Circle(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smtClean="0"/>
              <a:t>...............</a:t>
            </a:r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80476" y="3485076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</a:t>
            </a:r>
            <a:r>
              <a:rPr lang="ko-KR" altLang="en-US" sz="1000" dirty="0" smtClean="0">
                <a:solidFill>
                  <a:schemeClr val="tx1"/>
                </a:solidFill>
              </a:rPr>
              <a:t>타입 명기하지 </a:t>
            </a:r>
            <a:r>
              <a:rPr lang="ko-KR" altLang="en-US" sz="1000" dirty="0">
                <a:solidFill>
                  <a:schemeClr val="tx1"/>
                </a:solidFill>
              </a:rPr>
              <a:t>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80476" y="2935982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99824" y="343007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중복 선언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4913" y="4622651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16248" y="5522903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2841263" y="343007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객체와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객체에 대해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클래스를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객체를 생성하고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소멸자를</a:t>
            </a:r>
            <a:r>
              <a:rPr lang="ko-KR" altLang="en-US" dirty="0" smtClean="0"/>
              <a:t> 알고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private, protected, public </a:t>
            </a:r>
            <a:r>
              <a:rPr lang="ko-KR" altLang="en-US" dirty="0" smtClean="0"/>
              <a:t>접근 지정자를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함수의 목적을 이해하고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구조체를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클래스와의 차이점을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분리하여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프로그램을 작성할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9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함수의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50595" y="1340768"/>
            <a:ext cx="8153400" cy="5112568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/>
              <a:t>생성자의 목적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생성될 때 객체가 필요한 초기화를 위해</a:t>
            </a:r>
            <a:endParaRPr lang="en-US" altLang="ko-KR" dirty="0"/>
          </a:p>
          <a:p>
            <a:pPr lvl="3"/>
            <a:r>
              <a:rPr lang="ko-KR" altLang="en-US" dirty="0"/>
              <a:t>멤버 변수 값 초기화</a:t>
            </a:r>
            <a:r>
              <a:rPr lang="en-US" altLang="ko-KR" dirty="0"/>
              <a:t>, </a:t>
            </a:r>
            <a:r>
              <a:rPr lang="ko-KR" altLang="en-US" dirty="0"/>
              <a:t>메모리 할당</a:t>
            </a:r>
            <a:r>
              <a:rPr lang="en-US" altLang="ko-KR" dirty="0"/>
              <a:t>, </a:t>
            </a:r>
            <a:r>
              <a:rPr lang="ko-KR" altLang="en-US" dirty="0"/>
              <a:t>파일 열기</a:t>
            </a:r>
            <a:r>
              <a:rPr lang="en-US" altLang="ko-KR" dirty="0"/>
              <a:t>, </a:t>
            </a:r>
            <a:r>
              <a:rPr lang="ko-KR" altLang="en-US" dirty="0"/>
              <a:t>네트워크 연결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ko-KR" altLang="en-US" dirty="0"/>
              <a:t>반드시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선언하지 않는다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리턴 </a:t>
            </a:r>
            <a:r>
              <a:rPr lang="ko-KR" altLang="en-US" dirty="0" smtClean="0"/>
              <a:t>타입 없음</a:t>
            </a:r>
            <a:r>
              <a:rPr lang="en-US" altLang="ko-KR" dirty="0" smtClean="0"/>
              <a:t>. </a:t>
            </a:r>
            <a:r>
              <a:rPr lang="en-US" altLang="ko-KR" dirty="0"/>
              <a:t>void </a:t>
            </a:r>
            <a:r>
              <a:rPr lang="ko-KR" altLang="en-US" dirty="0"/>
              <a:t>타입도 안됨</a:t>
            </a:r>
            <a:endParaRPr lang="en-US" altLang="ko-KR" dirty="0"/>
          </a:p>
          <a:p>
            <a:pPr lvl="1"/>
            <a:r>
              <a:rPr lang="ko-KR" altLang="en-US" dirty="0"/>
              <a:t>객체 생성 시 오직 한 번만 호출</a:t>
            </a:r>
            <a:endParaRPr lang="en-US" altLang="ko-KR" dirty="0"/>
          </a:p>
          <a:p>
            <a:pPr lvl="2"/>
            <a:r>
              <a:rPr lang="ko-KR" altLang="en-US" dirty="0"/>
              <a:t>자동으로 호출됨</a:t>
            </a:r>
            <a:r>
              <a:rPr lang="en-US" altLang="ko-KR" dirty="0"/>
              <a:t>. </a:t>
            </a:r>
            <a:r>
              <a:rPr lang="ko-KR" altLang="en-US" dirty="0"/>
              <a:t>임의로 호출할 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객체마다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중복 가능</a:t>
            </a:r>
            <a:endParaRPr lang="en-US" altLang="ko-KR" dirty="0"/>
          </a:p>
          <a:p>
            <a:pPr lvl="2"/>
            <a:r>
              <a:rPr lang="ko-KR" altLang="en-US" dirty="0" err="1"/>
              <a:t>생성자는</a:t>
            </a:r>
            <a:r>
              <a:rPr lang="ko-KR" altLang="en-US" dirty="0"/>
              <a:t> 한 클래스 내에 여러 개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중복된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중 하나만 실행</a:t>
            </a:r>
            <a:endParaRPr lang="en-US" altLang="ko-KR" dirty="0"/>
          </a:p>
          <a:p>
            <a:pPr lvl="1"/>
            <a:r>
              <a:rPr lang="ko-KR" altLang="en-US" dirty="0"/>
              <a:t>생성자가 </a:t>
            </a:r>
            <a:r>
              <a:rPr lang="ko-KR" altLang="en-US" dirty="0" smtClean="0"/>
              <a:t>선언되어 있지 </a:t>
            </a:r>
            <a:r>
              <a:rPr lang="ko-KR" altLang="en-US" dirty="0"/>
              <a:t>않으면 기본 </a:t>
            </a:r>
            <a:r>
              <a:rPr lang="ko-KR" altLang="en-US" dirty="0" err="1"/>
              <a:t>생성자</a:t>
            </a:r>
            <a:r>
              <a:rPr lang="ko-KR" altLang="en-US" dirty="0"/>
              <a:t> 자동으로 생성</a:t>
            </a:r>
            <a:endParaRPr lang="en-US" altLang="ko-KR" dirty="0"/>
          </a:p>
          <a:p>
            <a:pPr lvl="2"/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매개 변수 </a:t>
            </a:r>
            <a:r>
              <a:rPr lang="ko-KR" altLang="en-US" dirty="0"/>
              <a:t>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3–3 2 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1556792"/>
            <a:ext cx="424847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 smtClean="0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56488" y="3056771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924200" y="4495045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Circle(30);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71436" y="3420541"/>
            <a:ext cx="1436940" cy="288032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Circle(); </a:t>
            </a:r>
            <a:r>
              <a:rPr lang="ko-KR" altLang="en-US" sz="1000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31391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 smtClean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67812" y="4928979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570856" y="3183096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331640" y="4126073"/>
            <a:ext cx="3744416" cy="413657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3016" y="212214"/>
            <a:ext cx="3275923" cy="93141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객체 생성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생성자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0686" y="3207092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donut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066241" cy="27699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834" y="4113053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847289" y="152551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실행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484091"/>
            <a:ext cx="1593185" cy="553998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620098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 smtClean="0"/>
              <a:t>Circle() {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radius = 1;</a:t>
            </a:r>
          </a:p>
          <a:p>
            <a:pPr defTabSz="180000"/>
            <a:r>
              <a:rPr lang="en-US" altLang="ko-KR" sz="1000" b="1" dirty="0" smtClean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746846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pizza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4" name="TextBox 63"/>
          <p:cNvSpPr txBox="1"/>
          <p:nvPr/>
        </p:nvSpPr>
        <p:spPr>
          <a:xfrm>
            <a:off x="3829700" y="3870625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</a:t>
            </a:r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r)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r;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620098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1" name="TextBox 70"/>
          <p:cNvSpPr txBox="1"/>
          <p:nvPr/>
        </p:nvSpPr>
        <p:spPr>
          <a:xfrm>
            <a:off x="6956448" y="3855026"/>
            <a:ext cx="881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int</a:t>
            </a:r>
            <a:r>
              <a:rPr lang="ko-KR" altLang="en-US" sz="1200" dirty="0"/>
              <a:t> </a:t>
            </a:r>
            <a:r>
              <a:rPr lang="en-US" altLang="ko-KR" sz="1200" dirty="0" smtClean="0"/>
              <a:t>radius</a:t>
            </a:r>
            <a:endParaRPr lang="ko-KR" altLang="en-US" sz="1200" dirty="0"/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double </a:t>
            </a:r>
            <a:r>
              <a:rPr lang="en-US" altLang="ko-KR" sz="1000" dirty="0" err="1" smtClean="0"/>
              <a:t>getArea</a:t>
            </a:r>
            <a:r>
              <a:rPr lang="en-US" altLang="ko-KR" sz="1000" dirty="0" smtClean="0"/>
              <a:t>() {</a:t>
            </a:r>
          </a:p>
          <a:p>
            <a:pPr defTabSz="180000"/>
            <a:r>
              <a:rPr lang="en-US" altLang="ko-KR" sz="1000" dirty="0" smtClean="0"/>
              <a:t>	....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 smtClean="0"/>
              <a:t>Circle()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radius = 1;</a:t>
            </a:r>
          </a:p>
          <a:p>
            <a:pPr defTabSz="180000"/>
            <a:r>
              <a:rPr lang="en-US" altLang="ko-KR" sz="1000" dirty="0" smtClean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b="1" dirty="0" smtClean="0"/>
              <a:t>Circle(</a:t>
            </a:r>
            <a:r>
              <a:rPr lang="en-US" altLang="ko-KR" sz="1000" b="1" dirty="0" err="1" smtClean="0"/>
              <a:t>int</a:t>
            </a:r>
            <a:r>
              <a:rPr lang="en-US" altLang="ko-KR" sz="1000" b="1" dirty="0" smtClean="0"/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000" b="1" dirty="0" smtClean="0"/>
              <a:t>) {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smtClean="0"/>
              <a:t>radius =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000" b="1" dirty="0" smtClean="0"/>
              <a:t>;</a:t>
            </a:r>
          </a:p>
          <a:p>
            <a:pPr defTabSz="180000"/>
            <a:r>
              <a:rPr lang="en-US" altLang="ko-KR" sz="1000" b="1" dirty="0" smtClean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74684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5862561" y="53029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ym typeface="Wingdings"/>
              </a:rPr>
              <a:t>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실행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 rot="19842261">
            <a:off x="7556303" y="4832962"/>
            <a:ext cx="559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200" dirty="0" smtClean="0">
                <a:solidFill>
                  <a:srgbClr val="FF0000"/>
                </a:solidFill>
              </a:rPr>
              <a:t>30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7279038" y="3212976"/>
            <a:ext cx="1037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donut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014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pizza </a:t>
            </a:r>
            <a:r>
              <a:rPr lang="ko-KR" altLang="en-US" sz="1200" dirty="0" smtClean="0"/>
              <a:t>객체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생성자가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중복 작성된 코드의 간소화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타겟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이를 호출하는 위임 </a:t>
            </a:r>
            <a:r>
              <a:rPr lang="ko-KR" altLang="en-US" dirty="0" err="1" smtClean="0"/>
              <a:t>생성자로</a:t>
            </a:r>
            <a:r>
              <a:rPr lang="ko-KR" altLang="en-US" dirty="0" smtClean="0"/>
              <a:t> 나누어 작성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타겟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 초기화를 전담하는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타겟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호출하는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 </a:t>
            </a:r>
            <a:r>
              <a:rPr lang="ko-KR" altLang="en-US" dirty="0"/>
              <a:t>초기화를 타겟 </a:t>
            </a:r>
            <a:r>
              <a:rPr lang="ko-KR" altLang="en-US" dirty="0" err="1"/>
              <a:t>생성자에</a:t>
            </a:r>
            <a:r>
              <a:rPr lang="ko-KR" altLang="en-US" dirty="0"/>
              <a:t> </a:t>
            </a:r>
            <a:r>
              <a:rPr lang="ko-KR" altLang="en-US" dirty="0" smtClean="0"/>
              <a:t>위임</a:t>
            </a:r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코드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66257" y="6045320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02" y="2924944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53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669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r</a:t>
            </a:r>
            <a:r>
              <a:rPr lang="ko-KR" altLang="en-US" sz="1000" dirty="0" smtClean="0">
                <a:solidFill>
                  <a:schemeClr val="tx1"/>
                </a:solidFill>
              </a:rPr>
              <a:t>에 </a:t>
            </a:r>
            <a:r>
              <a:rPr lang="en-US" altLang="ko-KR" sz="1000" dirty="0" smtClean="0">
                <a:solidFill>
                  <a:schemeClr val="tx1"/>
                </a:solidFill>
              </a:rPr>
              <a:t>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9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타겟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93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19231" y="2884406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23452" y="4949951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3275855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 연습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3-3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수정하여 객체 초기화를 전담하는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개체 초기화를 위임하는 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Circle(1) </a:t>
            </a:r>
            <a:r>
              <a:rPr lang="en-US" altLang="ko-KR" sz="1200" dirty="0" smtClean="0"/>
              <a:t>{ }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 smtClean="0"/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Circle</a:t>
            </a:r>
            <a:r>
              <a:rPr lang="en-US" altLang="ko-KR" sz="1200" b="1" dirty="0"/>
              <a:t>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 smtClean="0"/>
              <a:t>{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1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8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r>
              <a:rPr lang="en-US" altLang="ko-KR" sz="1000" dirty="0" smtClean="0">
                <a:solidFill>
                  <a:schemeClr val="tx1"/>
                </a:solidFill>
              </a:rPr>
              <a:t>. r</a:t>
            </a:r>
            <a:r>
              <a:rPr lang="ko-KR" altLang="en-US" sz="1000" dirty="0" smtClean="0">
                <a:solidFill>
                  <a:schemeClr val="tx1"/>
                </a:solidFill>
              </a:rPr>
              <a:t>에</a:t>
            </a:r>
            <a:r>
              <a:rPr lang="en-US" altLang="ko-KR" sz="1000" dirty="0" smtClean="0">
                <a:solidFill>
                  <a:schemeClr val="tx1"/>
                </a:solidFill>
              </a:rPr>
              <a:t> 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82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13152" y="5505043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1616196" y="3759160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616196" y="4371706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생성자의 멤버 변수 초기화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7742" y="1484784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 smtClean="0"/>
              <a:t>};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755576" y="3097997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364" y="3128775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 smtClean="0"/>
              <a:t>Point</a:t>
            </a:r>
            <a:r>
              <a:rPr lang="fr-FR" altLang="ko-KR" sz="1200" dirty="0"/>
              <a:t>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28228" y="4083025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3861048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</a:t>
            </a:r>
            <a:r>
              <a:rPr lang="en-US" altLang="ko-KR" sz="1200" dirty="0" smtClean="0"/>
              <a:t>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: </a:t>
            </a:r>
            <a:r>
              <a:rPr lang="en-US" altLang="ko-KR" sz="1200" b="1" dirty="0"/>
              <a:t>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5068053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7784" y="509883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x=0; 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</a:t>
            </a:r>
            <a:r>
              <a:rPr lang="ko-KR" altLang="en-US" sz="1200" dirty="0" smtClean="0"/>
              <a:t>초기화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3-5 </a:t>
            </a:r>
            <a:r>
              <a:rPr lang="ko-KR" altLang="en-US" dirty="0" smtClean="0"/>
              <a:t>멤버변수의 초기화와 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348880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3779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#include &lt;</a:t>
            </a:r>
            <a:r>
              <a:rPr lang="en-US" altLang="ko-KR" sz="1200" dirty="0" err="1" smtClean="0"/>
              <a:t>iostream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using namespace </a:t>
            </a:r>
            <a:r>
              <a:rPr lang="en-US" altLang="ko-KR" sz="1200" dirty="0" err="1" smtClean="0"/>
              <a:t>std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x, y;</a:t>
            </a:r>
          </a:p>
          <a:p>
            <a:pPr defTabSz="180000"/>
            <a:r>
              <a:rPr lang="en-US" altLang="ko-KR" sz="1200" dirty="0" smtClean="0"/>
              <a:t>public:</a:t>
            </a:r>
          </a:p>
          <a:p>
            <a:pPr defTabSz="180000"/>
            <a:r>
              <a:rPr lang="en-US" altLang="ko-KR" sz="1200" dirty="0" smtClean="0"/>
              <a:t>	Point();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b);</a:t>
            </a:r>
          </a:p>
          <a:p>
            <a:pPr defTabSz="180000"/>
            <a:r>
              <a:rPr lang="en-US" altLang="ko-KR" sz="1200" dirty="0" smtClean="0"/>
              <a:t>	void show() { 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"(" &lt;&lt; x &lt;&lt; ", " &lt;&lt; y &lt;&lt; ")"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 }</a:t>
            </a:r>
          </a:p>
          <a:p>
            <a:pPr defTabSz="180000"/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Point::Point() : Point(0, 0) { }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 smtClean="0"/>
          </a:p>
          <a:p>
            <a:pPr defTabSz="180000"/>
            <a:r>
              <a:rPr lang="en-US" altLang="ko-KR" sz="1200" b="1" dirty="0" smtClean="0"/>
              <a:t>Point::Point(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a, 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b)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: x(a), y(b)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 smtClean="0"/>
              <a:t>	Point origin;</a:t>
            </a:r>
          </a:p>
          <a:p>
            <a:pPr defTabSz="180000"/>
            <a:r>
              <a:rPr lang="en-US" altLang="ko-KR" sz="1200" dirty="0" smtClean="0"/>
              <a:t>	Point target(10, 20);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origin.show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target.show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멤버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x, y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서두에 초기값으로 초기화하고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79912" y="5661248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 smtClean="0">
                <a:solidFill>
                  <a:srgbClr val="00B0F0"/>
                </a:solidFill>
              </a:rPr>
              <a:t>생성자는</a:t>
            </a:r>
            <a:r>
              <a:rPr lang="ko-KR" altLang="en-US" i="1" dirty="0" smtClean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컴파일러는 객체가 생성될 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반드시 호출</a:t>
            </a:r>
            <a:endParaRPr lang="en-US" altLang="ko-KR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smtClean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 smtClean="0">
                <a:solidFill>
                  <a:srgbClr val="00B0F0"/>
                </a:solidFill>
              </a:rPr>
              <a:t>생성자를</a:t>
            </a:r>
            <a:r>
              <a:rPr lang="ko-KR" altLang="en-US" i="1" dirty="0" smtClean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기본 생성자란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생성자라고도 부름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475656" y="4725144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.....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 smtClean="0"/>
              <a:t>생성자</a:t>
            </a:r>
            <a:endParaRPr lang="en-US" altLang="ko-KR" sz="1600" b="1" dirty="0" smtClean="0"/>
          </a:p>
          <a:p>
            <a:pPr defTabSz="180000" fontAlgn="base" latinLnBrk="0"/>
            <a:r>
              <a:rPr lang="en-US" altLang="ko-KR" sz="1600" dirty="0" smtClean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생성자가 자동으로 생성되는 경우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하나도 작성되어 있지 않은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자동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97829" y="2841170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944519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138131" y="3712300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91950" y="4191471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94372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선언하지 않는</a:t>
            </a:r>
            <a:endParaRPr lang="en-US" altLang="ko-KR" sz="1400" dirty="0"/>
          </a:p>
          <a:p>
            <a:r>
              <a:rPr lang="en-US" altLang="ko-KR" sz="1400" dirty="0" smtClean="0"/>
              <a:t>    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5404" y="565137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컴파일러에 의해 기본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자동 삽입</a:t>
            </a:r>
            <a:endParaRPr lang="ko-KR" altLang="en-US" sz="14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40821" y="4278331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121531" y="3936663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199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9504" y="435388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995936" y="3717032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기본 생성자가 자동으로 생성되지 않는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하나라도 선언된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 생성하지 않</a:t>
            </a:r>
            <a:r>
              <a:rPr lang="ko-KR" altLang="en-US" dirty="0"/>
              <a:t>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r);</a:t>
            </a:r>
            <a:endParaRPr lang="en-US" altLang="ko-KR" sz="1400" b="1" dirty="0"/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b="1" dirty="0" smtClean="0"/>
              <a:t>Circle::Circle(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 </a:t>
            </a:r>
            <a:r>
              <a:rPr lang="en-US" altLang="ko-KR" sz="1400" dirty="0" smtClean="0"/>
              <a:t>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radius = r;</a:t>
            </a:r>
          </a:p>
          <a:p>
            <a:pPr defTabSz="180000" fontAlgn="base" latinLnBrk="0"/>
            <a:r>
              <a:rPr lang="en-US" altLang="ko-KR" sz="1400" dirty="0" smtClean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자유형 6"/>
          <p:cNvSpPr/>
          <p:nvPr/>
        </p:nvSpPr>
        <p:spPr>
          <a:xfrm>
            <a:off x="3635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251391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선언되어 </a:t>
            </a:r>
            <a:r>
              <a:rPr lang="ko-KR" altLang="en-US" sz="1000" dirty="0">
                <a:solidFill>
                  <a:schemeClr val="tx1"/>
                </a:solidFill>
              </a:rPr>
              <a:t>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365104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세상의 모든 것이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67030" y="2276872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</a:t>
              </a:r>
              <a:r>
                <a:rPr lang="en-US" altLang="ko-KR" dirty="0" smtClean="0"/>
                <a:t>                </a:t>
              </a:r>
              <a:r>
                <a:rPr lang="ko-KR" altLang="en-US" dirty="0" smtClean="0"/>
                <a:t>의자        책             집            카메라        컴퓨터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프로그램을 완성하라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  <a:p>
            <a:pPr fontAlgn="base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height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두 멤버 변수와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isSquare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함수를 가진다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93738" y="2348880"/>
            <a:ext cx="5298541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Rectangle rect1; </a:t>
            </a:r>
          </a:p>
          <a:p>
            <a:pPr defTabSz="180000"/>
            <a:r>
              <a:rPr lang="en-US" altLang="ko-KR" sz="1400" dirty="0"/>
              <a:t>	Rectangle rect2(3, 5);</a:t>
            </a:r>
          </a:p>
          <a:p>
            <a:pPr defTabSz="180000"/>
            <a:r>
              <a:rPr lang="en-US" altLang="ko-KR" sz="1400" dirty="0"/>
              <a:t>	Rectangle rect3(3);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if(rect1.isSquare())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"rect1</a:t>
            </a:r>
            <a:r>
              <a:rPr lang="ko-KR" altLang="en-US" sz="1400" dirty="0"/>
              <a:t>은 정사각형이다</a:t>
            </a:r>
            <a:r>
              <a:rPr lang="en-US" altLang="ko-KR" sz="1400" dirty="0" smtClean="0"/>
              <a:t>."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if(rect2.isSquare())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"rect2</a:t>
            </a:r>
            <a:r>
              <a:rPr lang="ko-KR" altLang="en-US" sz="1400" dirty="0"/>
              <a:t>는 정사각형이다</a:t>
            </a:r>
            <a:r>
              <a:rPr lang="en-US" altLang="ko-KR" sz="1400" dirty="0" smtClean="0"/>
              <a:t>." </a:t>
            </a:r>
            <a:r>
              <a:rPr lang="en-US" altLang="ko-KR" sz="1400" dirty="0"/>
              <a:t>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if(rect3.isSquare()) 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"rect3</a:t>
            </a:r>
            <a:r>
              <a:rPr lang="ko-KR" altLang="en-US" sz="1400" dirty="0"/>
              <a:t>는 정사각형이다</a:t>
            </a:r>
            <a:r>
              <a:rPr lang="en-US" altLang="ko-KR" sz="1400" dirty="0" smtClean="0"/>
              <a:t>." </a:t>
            </a:r>
            <a:r>
              <a:rPr lang="en-US" altLang="ko-KR" sz="1400" dirty="0"/>
              <a:t>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812371" y="4479502"/>
            <a:ext cx="527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rect1</a:t>
            </a:r>
            <a:r>
              <a:rPr lang="ko-KR" altLang="en-US" sz="1400" dirty="0"/>
              <a:t>은 정사각형이다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rect3</a:t>
            </a:r>
            <a:r>
              <a:rPr lang="ko-KR" altLang="en-US" sz="1400" dirty="0"/>
              <a:t>는 정사각형이다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44008" y="188640"/>
            <a:ext cx="4120952" cy="6794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532993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Rectangle </a:t>
            </a:r>
            <a:r>
              <a:rPr lang="en-US" altLang="ko-KR" sz="1200" dirty="0" smtClean="0"/>
              <a:t>{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width, height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Rectangle</a:t>
            </a:r>
            <a:r>
              <a:rPr lang="en-US" altLang="ko-KR" sz="1200" b="1" dirty="0"/>
              <a:t>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</a:t>
            </a:r>
            <a:r>
              <a:rPr lang="en-US" altLang="ko-KR" sz="1200" dirty="0" smtClean="0"/>
              <a:t>; height </a:t>
            </a:r>
            <a:r>
              <a:rPr lang="en-US" altLang="ko-KR" sz="1200" dirty="0"/>
              <a:t>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</a:t>
            </a:r>
            <a:r>
              <a:rPr lang="en-US" altLang="ko-KR" sz="1200" dirty="0" smtClean="0"/>
              <a:t>return </a:t>
            </a:r>
            <a:r>
              <a:rPr lang="en-US" altLang="ko-KR" sz="1200" dirty="0"/>
              <a:t>false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139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 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139952" y="570363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15000" y="4089443"/>
            <a:ext cx="1728192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012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23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915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15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소멸자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소멸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 smtClean="0">
                <a:solidFill>
                  <a:srgbClr val="FF0000"/>
                </a:solidFill>
              </a:rPr>
              <a:t>함수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오직 한번만 자동 호출</a:t>
            </a:r>
            <a:r>
              <a:rPr lang="en-US" altLang="ko-KR" dirty="0"/>
              <a:t>, </a:t>
            </a:r>
            <a:r>
              <a:rPr lang="ko-KR" altLang="en-US" dirty="0"/>
              <a:t>임의로 호출할 수 없음</a:t>
            </a:r>
            <a:endParaRPr lang="en-US" altLang="ko-KR" dirty="0"/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메모리 </a:t>
            </a:r>
            <a:r>
              <a:rPr lang="ko-KR" altLang="en-US" dirty="0" smtClean="0"/>
              <a:t>소멸 </a:t>
            </a:r>
            <a:r>
              <a:rPr lang="ko-KR" altLang="en-US" dirty="0"/>
              <a:t>직전 호출됨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7206" y="3356992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smtClean="0"/>
              <a:t>	..............</a:t>
            </a:r>
            <a:endParaRPr lang="en-US" altLang="ko-KR" dirty="0"/>
          </a:p>
          <a:p>
            <a:pPr defTabSz="180000"/>
            <a:r>
              <a:rPr lang="en-US" altLang="ko-KR" dirty="0" smtClean="0"/>
              <a:t>		</a:t>
            </a:r>
            <a:r>
              <a:rPr lang="en-US" altLang="ko-KR" dirty="0" smtClean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 smtClean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928599" y="3767522"/>
            <a:ext cx="1304521" cy="389012"/>
          </a:xfrm>
          <a:prstGeom prst="wedgeRoundRectCallout">
            <a:avLst>
              <a:gd name="adj1" fmla="val -105449"/>
              <a:gd name="adj2" fmla="val 160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403648" y="4450362"/>
            <a:ext cx="1253610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63423" y="4469617"/>
            <a:ext cx="1876397" cy="318536"/>
          </a:xfrm>
          <a:prstGeom prst="wedgeRoundRectCallout">
            <a:avLst>
              <a:gd name="adj1" fmla="val -121567"/>
              <a:gd name="adj2" fmla="val 101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오직 하나만 </a:t>
            </a:r>
            <a:r>
              <a:rPr lang="ko-KR" altLang="en-US" sz="1000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616" y="5301208"/>
            <a:ext cx="1273533" cy="360040"/>
          </a:xfrm>
          <a:prstGeom prst="wedgeRoundRectCallout">
            <a:avLst>
              <a:gd name="adj1" fmla="val 85589"/>
              <a:gd name="adj2" fmla="val -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소멸자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r>
              <a:rPr lang="ko-KR" altLang="en-US" dirty="0" smtClean="0"/>
              <a:t> 특</a:t>
            </a:r>
            <a:r>
              <a:rPr lang="ko-KR" altLang="en-US" dirty="0"/>
              <a:t>징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/>
              <a:t>소멸자의 목적</a:t>
            </a:r>
            <a:endParaRPr lang="en-US" altLang="ko-KR" dirty="0"/>
          </a:p>
          <a:p>
            <a:pPr lvl="2"/>
            <a:r>
              <a:rPr lang="ko-KR" altLang="en-US" dirty="0"/>
              <a:t>객체가 </a:t>
            </a:r>
            <a:r>
              <a:rPr lang="ko-KR" altLang="en-US" dirty="0" smtClean="0"/>
              <a:t>사라질 때 마무리 작업을 위함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</a:t>
            </a:r>
            <a:r>
              <a:rPr lang="ko-KR" altLang="en-US" dirty="0"/>
              <a:t>도중 동적으로 할당 받은 메모리 해제</a:t>
            </a:r>
            <a:r>
              <a:rPr lang="en-US" altLang="ko-KR" dirty="0"/>
              <a:t>, </a:t>
            </a:r>
            <a:r>
              <a:rPr lang="ko-KR" altLang="en-US" dirty="0"/>
              <a:t>파일 저장 및 닫기</a:t>
            </a:r>
            <a:r>
              <a:rPr lang="en-US" altLang="ko-KR" dirty="0"/>
              <a:t>, </a:t>
            </a:r>
            <a:r>
              <a:rPr lang="ko-KR" altLang="en-US" dirty="0"/>
              <a:t>네트워크 닫기 등</a:t>
            </a:r>
            <a:endParaRPr lang="en-US" altLang="ko-KR" dirty="0"/>
          </a:p>
          <a:p>
            <a:pPr lvl="1"/>
            <a:r>
              <a:rPr lang="ko-KR" altLang="en-US" dirty="0" err="1" smtClean="0"/>
              <a:t>소멸자</a:t>
            </a:r>
            <a:r>
              <a:rPr lang="ko-KR" altLang="en-US" dirty="0" smtClean="0"/>
              <a:t> 함수의 </a:t>
            </a:r>
            <a:r>
              <a:rPr lang="ko-KR" altLang="en-US" dirty="0"/>
              <a:t>이름은 클래스 이름 앞에 </a:t>
            </a:r>
            <a:r>
              <a:rPr lang="en-US" altLang="ko-KR" dirty="0"/>
              <a:t>~</a:t>
            </a:r>
            <a:r>
              <a:rPr lang="ko-KR" altLang="en-US" dirty="0"/>
              <a:t>를 </a:t>
            </a:r>
            <a:r>
              <a:rPr lang="ko-KR" altLang="en-US" dirty="0" smtClean="0"/>
              <a:t>붙인다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Circle::~Circle() { ... }</a:t>
            </a:r>
          </a:p>
          <a:p>
            <a:pPr lvl="1"/>
            <a:r>
              <a:rPr lang="ko-KR" altLang="en-US" dirty="0" err="1" smtClean="0"/>
              <a:t>소멸자는</a:t>
            </a:r>
            <a:r>
              <a:rPr lang="ko-KR" altLang="en-US" dirty="0" smtClean="0"/>
              <a:t> </a:t>
            </a:r>
            <a:r>
              <a:rPr lang="ko-KR" altLang="en-US" dirty="0"/>
              <a:t>리턴 </a:t>
            </a:r>
            <a:r>
              <a:rPr lang="ko-KR" altLang="en-US" dirty="0" smtClean="0"/>
              <a:t>타입이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어떤 값도 </a:t>
            </a:r>
            <a:r>
              <a:rPr lang="ko-KR" altLang="en-US" dirty="0" err="1" smtClean="0"/>
              <a:t>리턴하면</a:t>
            </a:r>
            <a:r>
              <a:rPr lang="ko-KR" altLang="en-US" dirty="0" smtClean="0"/>
              <a:t> 안됨</a:t>
            </a:r>
            <a:endParaRPr lang="en-US" altLang="ko-KR" dirty="0"/>
          </a:p>
          <a:p>
            <a:pPr lvl="2"/>
            <a:r>
              <a:rPr lang="ko-KR" altLang="en-US" dirty="0"/>
              <a:t>리턴 </a:t>
            </a:r>
            <a:r>
              <a:rPr lang="ko-KR" altLang="en-US" dirty="0" smtClean="0"/>
              <a:t>타입 선언 불가</a:t>
            </a:r>
            <a:endParaRPr lang="en-US" altLang="ko-KR" dirty="0"/>
          </a:p>
          <a:p>
            <a:pPr lvl="1"/>
            <a:r>
              <a:rPr lang="ko-KR" altLang="en-US" dirty="0" smtClean="0"/>
              <a:t>중복 </a:t>
            </a:r>
            <a:r>
              <a:rPr lang="ko-KR" altLang="en-US" dirty="0"/>
              <a:t>불가능</a:t>
            </a:r>
            <a:endParaRPr lang="en-US" altLang="ko-KR" dirty="0"/>
          </a:p>
          <a:p>
            <a:pPr lvl="2"/>
            <a:r>
              <a:rPr lang="ko-KR" altLang="en-US" dirty="0" err="1"/>
              <a:t>소멸자는</a:t>
            </a:r>
            <a:r>
              <a:rPr lang="ko-KR" altLang="en-US" dirty="0"/>
              <a:t> 한 클래스 내에 오직 </a:t>
            </a:r>
            <a:r>
              <a:rPr lang="ko-KR" altLang="en-US" dirty="0" smtClean="0"/>
              <a:t>한 개만 작성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2"/>
            <a:r>
              <a:rPr lang="ko-KR" altLang="en-US" dirty="0" err="1" smtClean="0"/>
              <a:t>소멸자는</a:t>
            </a:r>
            <a:r>
              <a:rPr lang="ko-KR" altLang="en-US" dirty="0" smtClean="0"/>
              <a:t> 매개 변수 없는 함수</a:t>
            </a:r>
            <a:endParaRPr lang="en-US" altLang="ko-KR" dirty="0"/>
          </a:p>
          <a:p>
            <a:pPr lvl="1"/>
            <a:r>
              <a:rPr lang="ko-KR" altLang="en-US" dirty="0"/>
              <a:t>소멸자가 </a:t>
            </a:r>
            <a:r>
              <a:rPr lang="ko-KR" altLang="en-US" dirty="0" smtClean="0"/>
              <a:t>선언되어 </a:t>
            </a:r>
            <a:r>
              <a:rPr lang="ko-KR" altLang="en-US" dirty="0"/>
              <a:t>있지 않으면 </a:t>
            </a:r>
            <a:r>
              <a:rPr lang="ko-KR" altLang="en-US" dirty="0" smtClean="0"/>
              <a:t>기본 소멸자가 자동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기본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코드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컴파일러가 생성한 기본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아무 것도 하지 않고 단순 리턴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 예제 </a:t>
            </a:r>
            <a:r>
              <a:rPr lang="en-US" altLang="ko-KR" dirty="0" smtClean="0"/>
              <a:t>3-7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클래스에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작성 및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666" y="1362976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</a:t>
            </a:r>
            <a:r>
              <a:rPr lang="ko-KR" altLang="en-US" sz="1200" dirty="0" smtClean="0"/>
              <a:t> 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</a:t>
            </a:r>
            <a:r>
              <a:rPr lang="en-US" altLang="ko-KR" sz="1200" b="1" dirty="0" smtClean="0"/>
              <a:t>&lt;&lt; </a:t>
            </a:r>
            <a:r>
              <a:rPr lang="en-US" altLang="ko-KR" sz="1200" b="1" dirty="0"/>
              <a:t>" </a:t>
            </a:r>
            <a:r>
              <a:rPr lang="ko-KR" altLang="en-US" sz="1200" b="1" dirty="0"/>
              <a:t>원 </a:t>
            </a:r>
            <a:r>
              <a:rPr lang="ko-KR" altLang="en-US" sz="1200" b="1" dirty="0" smtClean="0"/>
              <a:t>소멸</a:t>
            </a:r>
            <a:r>
              <a:rPr lang="en-US" altLang="ko-KR" sz="1200" b="1" dirty="0" smtClean="0"/>
              <a:t>"</a:t>
            </a:r>
            <a:r>
              <a:rPr lang="en-US" altLang="ko-KR" sz="1200" b="1" dirty="0"/>
              <a:t>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134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smtClean="0"/>
              <a:t>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</a:t>
            </a:r>
            <a:r>
              <a:rPr lang="en-US" altLang="ko-KR" sz="1200" dirty="0" smtClean="0"/>
              <a:t>pizza(30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46912" y="2684386"/>
            <a:ext cx="2029544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000" dirty="0">
                <a:solidFill>
                  <a:schemeClr val="tx1"/>
                </a:solidFill>
              </a:rPr>
              <a:t>main() </a:t>
            </a:r>
            <a:r>
              <a:rPr lang="ko-KR" altLang="en-US" sz="1000" dirty="0">
                <a:solidFill>
                  <a:schemeClr val="tx1"/>
                </a:solidFill>
              </a:rPr>
              <a:t>함수의 </a:t>
            </a:r>
            <a:r>
              <a:rPr lang="ko-KR" altLang="en-US" sz="1000" dirty="0" err="1">
                <a:solidFill>
                  <a:schemeClr val="tx1"/>
                </a:solidFill>
              </a:rPr>
              <a:t>스택에</a:t>
            </a:r>
            <a:r>
              <a:rPr lang="ko-KR" altLang="en-US" sz="1000" dirty="0">
                <a:solidFill>
                  <a:schemeClr val="tx1"/>
                </a:solidFill>
              </a:rPr>
              <a:t> 생성된 </a:t>
            </a:r>
            <a:r>
              <a:rPr lang="en-US" altLang="ko-KR" sz="1000" dirty="0">
                <a:solidFill>
                  <a:schemeClr val="tx1"/>
                </a:solidFill>
              </a:rPr>
              <a:t>pizza, donut </a:t>
            </a:r>
            <a:r>
              <a:rPr lang="ko-KR" altLang="en-US" sz="10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744" y="3534107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977608" y="3697577"/>
            <a:ext cx="1368152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0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000" dirty="0">
                <a:solidFill>
                  <a:schemeClr val="tx1"/>
                </a:solidFill>
              </a:rPr>
              <a:t>  소멸된다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실행 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객체가 선언된 위치에 따른 분류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 smtClean="0"/>
              <a:t>함수 내에 선언된 객체로서</a:t>
            </a:r>
            <a:r>
              <a:rPr lang="en-US" altLang="ko-KR" dirty="0"/>
              <a:t>, </a:t>
            </a:r>
            <a:r>
              <a:rPr lang="ko-KR" altLang="en-US" dirty="0"/>
              <a:t>함수가 종료하면 </a:t>
            </a:r>
            <a:r>
              <a:rPr lang="ko-KR" altLang="en-US" dirty="0" smtClean="0"/>
              <a:t>소멸된다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전역 객체</a:t>
            </a:r>
            <a:endParaRPr lang="en-US" altLang="ko-KR" dirty="0"/>
          </a:p>
          <a:p>
            <a:pPr lvl="2"/>
            <a:r>
              <a:rPr lang="ko-KR" altLang="en-US" dirty="0"/>
              <a:t>함수의 </a:t>
            </a:r>
            <a:r>
              <a:rPr lang="ko-KR" altLang="en-US" dirty="0" smtClean="0"/>
              <a:t>바깥에 선언된 </a:t>
            </a:r>
            <a:r>
              <a:rPr lang="ko-KR" altLang="en-US" dirty="0"/>
              <a:t>객체로서</a:t>
            </a:r>
            <a:r>
              <a:rPr lang="en-US" altLang="ko-KR" dirty="0"/>
              <a:t>, </a:t>
            </a:r>
            <a:r>
              <a:rPr lang="ko-KR" altLang="en-US" dirty="0"/>
              <a:t>프로그램이 종료할 때 </a:t>
            </a:r>
            <a:r>
              <a:rPr lang="ko-KR" altLang="en-US" dirty="0" smtClean="0"/>
              <a:t>소멸된다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 생성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 객체는 프로그램에 선언된 순서로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객체는 함수가 호출되는 순간에 순서대로 생성</a:t>
            </a:r>
            <a:endParaRPr lang="en-US" altLang="ko-KR" dirty="0" smtClean="0"/>
          </a:p>
          <a:p>
            <a:r>
              <a:rPr lang="ko-KR" altLang="en-US" dirty="0" smtClean="0"/>
              <a:t>객체 소멸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함수가 종료하면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지역 객체가 생성된 순서의 역순으로 소멸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종료하면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전역 객체가 생성된 순서의 역순으로 소멸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new</a:t>
            </a:r>
            <a:r>
              <a:rPr lang="ko-KR" altLang="en-US" dirty="0" smtClean="0"/>
              <a:t>를 이용하여 동적으로 생성된 객체의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</a:t>
            </a:r>
            <a:r>
              <a:rPr lang="ko-KR" altLang="en-US" dirty="0" smtClean="0"/>
              <a:t>를 실행하는 순간 객체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delete </a:t>
            </a:r>
            <a:r>
              <a:rPr lang="ko-KR" altLang="en-US" dirty="0" smtClean="0"/>
              <a:t>연산자를 실행할 때 객체 소멸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</a:t>
            </a:r>
            <a:r>
              <a:rPr lang="ko-KR" altLang="en-US" dirty="0"/>
              <a:t>지역 객체와 전역 객체의 생성 및 소멸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679" y="1293722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</a:t>
            </a:r>
            <a:r>
              <a:rPr lang="en-US" altLang="ko-KR" sz="1200" dirty="0" smtClean="0"/>
              <a:t>3.14*radius*radius;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788024" y="1800106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fPizza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mainPizza</a:t>
            </a:r>
            <a:r>
              <a:rPr lang="en-US" altLang="ko-KR" sz="1200" b="1" dirty="0" smtClean="0"/>
              <a:t>(30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771316" y="4433044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99063" y="1890776"/>
            <a:ext cx="1296144" cy="288032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전역 객체 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5959" y="2690617"/>
            <a:ext cx="1289248" cy="288033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지역 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99063" y="3600305"/>
            <a:ext cx="1305385" cy="288033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지역 </a:t>
            </a:r>
            <a:r>
              <a:rPr lang="ko-KR" altLang="en-US" sz="10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773764" y="1890776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6773629" y="266665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6761188" y="3565511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609" y="1308494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</a:t>
            </a:r>
            <a:r>
              <a:rPr lang="ko-KR" altLang="en-US" dirty="0" smtClean="0"/>
              <a:t>의 지역 객체와 전역 객체의 생성과 소멸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137" y="1849615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로딩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91017" y="1420448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실행 명령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465926" y="1849615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169" y="270449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시작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861601" y="270449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5927" y="3492208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실</a:t>
            </a:r>
            <a:r>
              <a:rPr lang="ko-KR" altLang="en-US" sz="1200" dirty="0"/>
              <a:t>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7705" y="3492208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927" y="4195246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종</a:t>
            </a:r>
            <a:r>
              <a:rPr lang="ko-KR" altLang="en-US" sz="1200" dirty="0"/>
              <a:t>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97705" y="4195246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9" y="4960291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종료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942184" y="4960291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1137" y="5851430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46510" y="5851430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1685358" y="1702336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1971137" y="1988114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2874249" y="3039029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3465927" y="3630708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2259169" y="4333745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1971137" y="5098790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657123" y="6174595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5792011" y="1988115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7445645" y="3901698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6373" y="602070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0083" y="419524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57600" y="439893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49111" y="49602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3395" y="512017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601" y="582065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0083" y="364476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562" y="182792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72812" y="200914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71501" y="268642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15078" y="288833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7675" y="34497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캡슐화의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보호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에서 객체의 캡슐화 전략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객체의 상태를 나타내는 데이터 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대한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중요한 멤버는 다른 클래스나 객체에서 접근할 수 없도록 보호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외부와의 인터페이스를 위해서 일부 멤버는 외부에 접근 허용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smtClean="0"/>
              <a:t>멤버에 대한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가지 접근 지정자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endParaRPr lang="en-US" altLang="ko-KR" dirty="0"/>
          </a:p>
          <a:p>
            <a:pPr lvl="2"/>
            <a:r>
              <a:rPr lang="ko-KR" altLang="en-US" dirty="0" smtClean="0"/>
              <a:t>동일한 클래스의 멤버 함수에만 제한함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모든 다른 클래스에 허용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protected </a:t>
            </a:r>
          </a:p>
          <a:p>
            <a:pPr lvl="2"/>
            <a:r>
              <a:rPr lang="ko-KR" altLang="en-US" dirty="0" smtClean="0"/>
              <a:t>클래스 자신과 상속받은 자식 클래스에만 허용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25616" y="3212976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</a:t>
            </a:r>
            <a:r>
              <a:rPr lang="ko-KR" altLang="en-US" sz="1400" dirty="0"/>
              <a:t>언</a:t>
            </a:r>
          </a:p>
          <a:p>
            <a:pPr defTabSz="180000" fontAlgn="base" latinLnBrk="0"/>
            <a:r>
              <a:rPr lang="en-US" altLang="ko-KR" sz="1400" b="1" dirty="0"/>
              <a:t>public: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public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protected: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 접근 지정과 디폴트 접근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68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</a:t>
            </a:r>
            <a:r>
              <a:rPr lang="ko-KR" altLang="en-US" sz="1400" dirty="0"/>
              <a:t>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public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278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bool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checkXY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접근 지정의 중복 사용 가능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5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접근 지정의 </a:t>
            </a:r>
            <a:r>
              <a:rPr lang="ko-KR" altLang="en-US" smtClean="0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6235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디폴트 접근 지정은 </a:t>
            </a:r>
            <a:r>
              <a:rPr lang="en-US" altLang="ko-KR" dirty="0" smtClean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06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b="1" dirty="0" smtClean="0"/>
              <a:t>private: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4572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99992" y="2492896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81933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객체는 캡슐화된다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캡슐화</a:t>
            </a:r>
            <a:r>
              <a:rPr lang="en-US" altLang="ko-KR" dirty="0" smtClean="0"/>
              <a:t>(encapsulation)</a:t>
            </a:r>
          </a:p>
          <a:p>
            <a:pPr lvl="1"/>
            <a:r>
              <a:rPr lang="ko-KR" altLang="en-US" dirty="0" smtClean="0"/>
              <a:t>객체의 본질적인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캡슐로 싸서 그 내부를 보호하고 볼 수 없게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캡슐에 든 약은 어떤 색인지 어떤 성분인지 보이지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외부로부터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캡슐화의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내 데이터에 대한 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접근 제한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멤버 변수는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 지정이 바람직함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16326" y="1621299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Circle::Circle()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1284" y="4590121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 smtClean="0"/>
              <a:t>waffle.radius</a:t>
            </a:r>
            <a:r>
              <a:rPr lang="en-US" altLang="ko-KR" sz="1200" b="1" dirty="0" smtClean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85152" y="1844824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00702" y="1613997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</a:t>
            </a:r>
            <a:r>
              <a:rPr lang="en-US" altLang="ko-KR" sz="1200" dirty="0" smtClean="0"/>
              <a:t>{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private: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</a:t>
            </a:r>
            <a:r>
              <a:rPr lang="en-US" altLang="ko-KR" sz="1200" dirty="0" smtClean="0"/>
              <a:t>Circle(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</a:t>
            </a:r>
            <a:r>
              <a:rPr lang="en-US" altLang="ko-KR" sz="1200" dirty="0" smtClean="0"/>
              <a:t>r;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64761" y="1868930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702" y="4614227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 waffle(5); </a:t>
            </a:r>
            <a:r>
              <a:rPr lang="en-US" altLang="ko-KR" sz="1200" dirty="0" smtClean="0"/>
              <a:t>// </a:t>
            </a:r>
            <a:r>
              <a:rPr lang="ko-KR" altLang="en-US" sz="1200" dirty="0" err="1" smtClean="0"/>
              <a:t>생성자에서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radius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 smtClean="0"/>
              <a:t>waffle.radius</a:t>
            </a:r>
            <a:r>
              <a:rPr lang="en-US" altLang="ko-KR" sz="1200" strike="sngStrike" dirty="0" smtClean="0"/>
              <a:t> = 5;</a:t>
            </a:r>
            <a:r>
              <a:rPr lang="en-US" altLang="ko-KR" sz="1200" dirty="0" smtClean="0"/>
              <a:t> // private </a:t>
            </a:r>
            <a:r>
              <a:rPr lang="ko-KR" altLang="en-US" sz="1200" dirty="0" smtClean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불가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720582" y="3534107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2983" y="4789266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노출된 멤버는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나쁜 사례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738" y="558924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으로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선언한 나쁜 사례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92690" y="5589239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private</a:t>
            </a:r>
            <a:r>
              <a:rPr lang="ko-KR" altLang="en-US" sz="1200" dirty="0" smtClean="0"/>
              <a:t>으로 선언한 바람직한 사례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202720" y="260648"/>
            <a:ext cx="4329720" cy="1152128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+mj-ea"/>
              </a:rPr>
              <a:t>예제 </a:t>
            </a:r>
            <a:r>
              <a:rPr lang="en-US" altLang="ko-KR" sz="2400" dirty="0" smtClean="0">
                <a:latin typeface="+mj-ea"/>
              </a:rPr>
              <a:t>3–9 </a:t>
            </a:r>
            <a:r>
              <a:rPr lang="ko-KR" altLang="en-US" sz="2400" dirty="0" smtClean="0">
                <a:latin typeface="+mj-ea"/>
              </a:rPr>
              <a:t>다음 소스의 컴파일 오류가 발생하는 곳은 어디인가</a:t>
            </a:r>
            <a:r>
              <a:rPr lang="en-US" altLang="ko-KR" sz="2400" dirty="0" smtClean="0">
                <a:latin typeface="+mj-ea"/>
              </a:rPr>
              <a:t>?</a:t>
            </a:r>
            <a:endParaRPr lang="ko-KR" altLang="en-US" sz="2400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332656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/>
              <a:t>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(1)</a:t>
            </a:r>
          </a:p>
          <a:p>
            <a:pPr defTabSz="180000"/>
            <a:r>
              <a:rPr lang="en-US" altLang="ko-KR" sz="1200" dirty="0"/>
              <a:t>	b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(3)</a:t>
            </a:r>
          </a:p>
          <a:p>
            <a:pPr defTabSz="180000"/>
            <a:r>
              <a:rPr lang="en-US" altLang="ko-KR" sz="1200" dirty="0"/>
              <a:t>	b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(5)</a:t>
            </a:r>
          </a:p>
          <a:p>
            <a:pPr defTabSz="180000"/>
            <a:r>
              <a:rPr lang="en-US" altLang="ko-KR" sz="1200" dirty="0"/>
              <a:t>	b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(7)</a:t>
            </a:r>
          </a:p>
          <a:p>
            <a:pPr defTabSz="180000"/>
            <a:r>
              <a:rPr lang="en-US" altLang="ko-KR" sz="1200" dirty="0"/>
              <a:t>	b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(8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1856150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objA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objB</a:t>
            </a:r>
            <a:r>
              <a:rPr lang="en-US" altLang="ko-KR" sz="1200" dirty="0" smtClean="0"/>
              <a:t>(100);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objB.a</a:t>
            </a:r>
            <a:r>
              <a:rPr lang="en-US" altLang="ko-KR" sz="1200" dirty="0"/>
              <a:t> = 10; </a:t>
            </a:r>
            <a:r>
              <a:rPr lang="en-US" altLang="ko-KR" sz="1200" dirty="0" smtClean="0"/>
              <a:t>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</a:t>
            </a:r>
            <a:r>
              <a:rPr lang="en-US" altLang="ko-KR" sz="1200" dirty="0" smtClean="0"/>
              <a:t>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objB.f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(14)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80588" y="4221088"/>
            <a:ext cx="418941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(9)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이므로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main()</a:t>
            </a:r>
            <a:r>
              <a:rPr lang="ko-KR" altLang="en-US" sz="1200" dirty="0" smtClean="0"/>
              <a:t>에서 호출할 수 없다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(11) a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</a:t>
            </a:r>
            <a:r>
              <a:rPr lang="ko-KR" altLang="en-US" sz="1200" dirty="0" smtClean="0"/>
              <a:t>접</a:t>
            </a:r>
            <a:r>
              <a:rPr lang="ko-KR" altLang="en-US" sz="1200" dirty="0"/>
              <a:t>근</a:t>
            </a:r>
            <a:r>
              <a:rPr lang="ko-KR" altLang="en-US" sz="1200" dirty="0" smtClean="0"/>
              <a:t>할 </a:t>
            </a:r>
            <a:r>
              <a:rPr lang="ko-KR" altLang="en-US" sz="1200" dirty="0"/>
              <a:t>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(13) f()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70175" y="5700216"/>
            <a:ext cx="460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 err="1" smtClean="0">
                <a:solidFill>
                  <a:srgbClr val="0070C0"/>
                </a:solidFill>
              </a:rPr>
              <a:t>생성자도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선언할 수 있다</a:t>
            </a:r>
            <a:r>
              <a:rPr lang="en-US" altLang="ko-KR" sz="1200" dirty="0" smtClean="0">
                <a:solidFill>
                  <a:srgbClr val="0070C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선언하는 경우는 한 클래스에서 오직 하나의 객체만 생성할 수 있도록 하기 위한 것으로 부록 </a:t>
            </a:r>
            <a:r>
              <a:rPr lang="en-US" altLang="ko-KR" sz="1200" dirty="0" smtClean="0">
                <a:solidFill>
                  <a:srgbClr val="0070C0"/>
                </a:solidFill>
              </a:rPr>
              <a:t>D</a:t>
            </a:r>
            <a:r>
              <a:rPr lang="ko-KR" altLang="en-US" sz="1200" dirty="0" smtClean="0">
                <a:solidFill>
                  <a:srgbClr val="0070C0"/>
                </a:solidFill>
              </a:rPr>
              <a:t>의 </a:t>
            </a:r>
            <a:r>
              <a:rPr lang="en-US" altLang="ko-KR" sz="1200" dirty="0" smtClean="0">
                <a:solidFill>
                  <a:srgbClr val="0070C0"/>
                </a:solidFill>
              </a:rPr>
              <a:t>singleton </a:t>
            </a:r>
            <a:r>
              <a:rPr lang="ko-KR" altLang="en-US" sz="1200" dirty="0" smtClean="0">
                <a:solidFill>
                  <a:srgbClr val="0070C0"/>
                </a:solidFill>
              </a:rPr>
              <a:t>패턴을 참조하라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55976" y="391331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정답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호출에 따른 시간</a:t>
            </a:r>
            <a:r>
              <a:rPr lang="en-US" altLang="ko-KR" dirty="0" smtClean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923" y="1954519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 smtClean="0"/>
              <a:t>리턴 주소 저장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29628" y="1954520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/>
              <a:t>CPU </a:t>
            </a:r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저장</a:t>
            </a:r>
            <a:endParaRPr lang="ko-KR" altLang="en-US" sz="1200" dirty="0"/>
          </a:p>
        </p:txBody>
      </p:sp>
      <p:sp>
        <p:nvSpPr>
          <p:cNvPr id="7" name="타원 6"/>
          <p:cNvSpPr/>
          <p:nvPr/>
        </p:nvSpPr>
        <p:spPr>
          <a:xfrm>
            <a:off x="507718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 호출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3500671" y="2312064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236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함수 실행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6612078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829628" y="3290941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저장한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에 복귀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1797" y="1961724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매개 변수를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err="1" smtClean="0"/>
              <a:t>스택에</a:t>
            </a:r>
            <a:r>
              <a:rPr lang="ko-KR" altLang="en-US" sz="1200" dirty="0" smtClean="0"/>
              <a:t> 저장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079614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6668418" y="3068599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3500671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96142" y="3290943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리턴 값을 임시 저장소에 저장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69871" y="3290943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돌아갈 주소를 알아내어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5099909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4354" y="427335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함수 호출에 따른 시간 오버헤드</a:t>
            </a:r>
            <a:endParaRPr lang="ko-KR" altLang="en-US" sz="1400" b="1"/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1407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1276082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1907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76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작은 크기의 함수를 호출하면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함수 실행 시간에 비해</a:t>
            </a:r>
            <a:r>
              <a:rPr lang="en-US" altLang="ko-KR" dirty="0" smtClean="0">
                <a:solidFill>
                  <a:srgbClr val="00B0F0"/>
                </a:solidFill>
              </a:rPr>
              <a:t>, </a:t>
            </a:r>
            <a:r>
              <a:rPr lang="ko-KR" altLang="en-US" dirty="0" smtClean="0">
                <a:solidFill>
                  <a:srgbClr val="00B0F0"/>
                </a:solidFill>
              </a:rPr>
              <a:t>호출을 위해 소요되는 부가적인 시간 오버헤드가 상대적으로 크다</a:t>
            </a:r>
            <a:r>
              <a:rPr lang="en-US" altLang="ko-KR" dirty="0" smtClean="0">
                <a:solidFill>
                  <a:srgbClr val="00B0F0"/>
                </a:solidFill>
              </a:rPr>
              <a:t>.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호출에 따른 오버헤드가 심각한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0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using namespace std;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odd(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x)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return (x%2);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// 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10000</a:t>
            </a:r>
            <a:r>
              <a:rPr lang="ko-KR" altLang="en-US" sz="1400" dirty="0" smtClean="0"/>
              <a:t>까지의 </a:t>
            </a:r>
            <a:r>
              <a:rPr lang="ko-KR" altLang="en-US" sz="1400" dirty="0"/>
              <a:t>홀</a:t>
            </a:r>
            <a:r>
              <a:rPr lang="ko-KR" altLang="en-US" sz="1400" dirty="0" smtClean="0"/>
              <a:t>수의 합 계</a:t>
            </a:r>
            <a:r>
              <a:rPr lang="ko-KR" altLang="en-US" sz="1400" dirty="0"/>
              <a:t>산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i=1; i&lt;=10000; i++)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if(</a:t>
            </a:r>
            <a:r>
              <a:rPr lang="en-US" altLang="ko-KR" sz="1400" b="1" dirty="0" smtClean="0"/>
              <a:t>odd(i)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2632205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28928" y="2348879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0696" y="5661248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88840"/>
            <a:ext cx="2305159" cy="2377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inline </a:t>
            </a:r>
            <a:r>
              <a:rPr lang="ko-KR" altLang="en-US" dirty="0" smtClean="0"/>
              <a:t>키워드로 선언된 함수</a:t>
            </a:r>
            <a:endParaRPr lang="en-US" altLang="ko-KR" dirty="0" smtClean="0"/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함수에 대한 처리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함수를 호출하는 곳에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코드를 확장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매크로와 유사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코드 확장 후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함수는 사라짐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함수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함수 </a:t>
            </a:r>
            <a:r>
              <a:rPr lang="ko-KR" altLang="en-US" dirty="0"/>
              <a:t>호출에 따른 오버헤드 존재하지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프로그램의 실행 속도 개선</a:t>
            </a:r>
            <a:endParaRPr lang="en-US" altLang="ko-KR" dirty="0" smtClean="0"/>
          </a:p>
          <a:p>
            <a:pPr lvl="1"/>
            <a:r>
              <a:rPr lang="ko-KR" altLang="en-US" dirty="0"/>
              <a:t>컴파일러에 의해 </a:t>
            </a:r>
            <a:r>
              <a:rPr lang="ko-KR" altLang="en-US" dirty="0" smtClean="0"/>
              <a:t>이루어짐</a:t>
            </a:r>
            <a:endParaRPr lang="en-US" altLang="ko-KR" dirty="0" smtClean="0"/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함수의 목적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 </a:t>
            </a:r>
            <a:r>
              <a:rPr lang="ko-KR" altLang="en-US" dirty="0" smtClean="0"/>
              <a:t>프로그램</a:t>
            </a:r>
            <a:r>
              <a:rPr lang="ko-KR" altLang="en-US" dirty="0"/>
              <a:t>의</a:t>
            </a:r>
            <a:r>
              <a:rPr lang="ko-KR" altLang="en-US" dirty="0" smtClean="0"/>
              <a:t> 실행 속도 향상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자주 호출되는 짧은 코드의 함수 호출에 대한 시간 소모를 줄임</a:t>
            </a:r>
            <a:endParaRPr lang="en-US" altLang="ko-KR" dirty="0"/>
          </a:p>
          <a:p>
            <a:pPr lvl="2"/>
            <a:r>
              <a:rPr lang="en-US" altLang="ko-KR" dirty="0" smtClean="0"/>
              <a:t>C++</a:t>
            </a:r>
            <a:r>
              <a:rPr lang="ko-KR" altLang="en-US" dirty="0" smtClean="0"/>
              <a:t>에는 짧은 코드의 멤버 함수가 많기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484784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odd(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x)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return (</a:t>
            </a:r>
            <a:r>
              <a:rPr lang="en-US" altLang="ko-KR" sz="1400" b="1" dirty="0" smtClean="0"/>
              <a:t>x%2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dirty="0" smtClean="0">
                <a:solidFill>
                  <a:srgbClr val="FF0000"/>
                </a:solidFill>
              </a:rPr>
              <a:t>odd(i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13360" y="2346558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std;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(i%2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067944" y="3865675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586" y="4008551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컴파일러에 의해</a:t>
            </a:r>
            <a:endParaRPr lang="en-US" altLang="ko-KR" sz="1200" dirty="0" smtClean="0"/>
          </a:p>
          <a:p>
            <a:r>
              <a:rPr lang="en-US" altLang="ko-KR" sz="1200" dirty="0" smtClean="0"/>
              <a:t>inline </a:t>
            </a:r>
            <a:r>
              <a:rPr lang="ko-KR" altLang="en-US" sz="1200" dirty="0" smtClean="0"/>
              <a:t>함수의 코드</a:t>
            </a:r>
            <a:endParaRPr lang="en-US" altLang="ko-KR" sz="1200" dirty="0" smtClean="0"/>
          </a:p>
          <a:p>
            <a:r>
              <a:rPr lang="ko-KR" altLang="en-US" sz="1200" dirty="0" smtClean="0"/>
              <a:t>확장 삽입 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763688" y="5477568"/>
            <a:ext cx="6552728" cy="95410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70C0"/>
                </a:solidFill>
              </a:rPr>
              <a:t>인라인</a:t>
            </a:r>
            <a:r>
              <a:rPr lang="ko-KR" altLang="en-US" sz="1400" dirty="0" smtClean="0">
                <a:solidFill>
                  <a:srgbClr val="0070C0"/>
                </a:solidFill>
              </a:rPr>
              <a:t> 제약 사항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 - inline</a:t>
            </a:r>
            <a:r>
              <a:rPr lang="ko-KR" altLang="en-US" sz="1400" dirty="0" smtClean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- </a:t>
            </a:r>
            <a:r>
              <a:rPr lang="ko-KR" altLang="en-US" sz="1400" dirty="0" smtClean="0">
                <a:solidFill>
                  <a:srgbClr val="0070C0"/>
                </a:solidFill>
              </a:rPr>
              <a:t>컴파일러가 판단하여 </a:t>
            </a:r>
            <a:r>
              <a:rPr lang="en-US" altLang="ko-KR" sz="1400" dirty="0" smtClean="0">
                <a:solidFill>
                  <a:srgbClr val="0070C0"/>
                </a:solidFill>
              </a:rPr>
              <a:t>inline </a:t>
            </a:r>
            <a:r>
              <a:rPr lang="ko-KR" altLang="en-US" sz="1400" dirty="0" smtClean="0">
                <a:solidFill>
                  <a:srgbClr val="0070C0"/>
                </a:solidFill>
              </a:rPr>
              <a:t>요구를 수용할 지 결정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 smtClean="0">
                <a:solidFill>
                  <a:srgbClr val="0070C0"/>
                </a:solidFill>
              </a:rPr>
              <a:t>긴 함수</a:t>
            </a:r>
            <a:r>
              <a:rPr lang="en-US" altLang="ko-KR" sz="1400" dirty="0" smtClean="0">
                <a:solidFill>
                  <a:srgbClr val="0070C0"/>
                </a:solidFill>
              </a:rPr>
              <a:t>, static,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반복문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goto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문 등을 가진 함수는 수용하지 않음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65615" y="1495103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628060" y="2590800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장단점 및 자동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시간이 빨라진다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함수 코드의 삽입으로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ko-KR" altLang="en-US" dirty="0"/>
              <a:t>전체 </a:t>
            </a:r>
            <a:r>
              <a:rPr lang="ko-KR" altLang="en-US" dirty="0" smtClean="0"/>
              <a:t>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 smtClean="0"/>
              <a:t>짧은 </a:t>
            </a:r>
            <a:r>
              <a:rPr lang="ko-KR" altLang="en-US" dirty="0"/>
              <a:t>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</a:t>
            </a:r>
            <a:r>
              <a:rPr lang="ko-KR" altLang="en-US" dirty="0" smtClean="0"/>
              <a:t>좋음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 인라인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8686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ko-KR" altLang="en-US" dirty="0" smtClean="0"/>
              <a:t>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선언부에</a:t>
            </a:r>
            <a:r>
              <a:rPr lang="ko-KR" altLang="en-US" dirty="0" smtClean="0"/>
              <a:t> 구현된 멤버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inline</a:t>
            </a:r>
            <a:r>
              <a:rPr lang="ko-KR" altLang="en-US" dirty="0" smtClean="0"/>
              <a:t>으로 선언할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자동으로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처리</a:t>
            </a:r>
          </a:p>
          <a:p>
            <a:pPr lvl="2"/>
            <a:r>
              <a:rPr lang="ko-KR" altLang="en-US" dirty="0" err="1" smtClean="0"/>
              <a:t>생성자를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함수가 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9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 smtClean="0"/>
              <a:t>private: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Circle() 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b="1" dirty="0" smtClean="0"/>
              <a:t>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1148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Circle</a:t>
            </a:r>
            <a:r>
              <a:rPr lang="en-US" altLang="ko-KR" sz="1200" b="1" dirty="0"/>
              <a:t>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double </a:t>
            </a:r>
            <a:r>
              <a:rPr lang="en-US" altLang="ko-KR" sz="1200" b="1" dirty="0"/>
              <a:t>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588" y="642256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(a) </a:t>
            </a:r>
            <a:r>
              <a:rPr lang="ko-KR" altLang="en-US" sz="1400" dirty="0" smtClean="0"/>
              <a:t>멤버함수를 </a:t>
            </a:r>
            <a:r>
              <a:rPr lang="en-US" altLang="ko-KR" sz="1400" dirty="0" smtClean="0"/>
              <a:t>inline</a:t>
            </a:r>
            <a:r>
              <a:rPr lang="ko-KR" altLang="en-US" sz="1400" dirty="0" smtClean="0"/>
              <a:t>으로 선언하는 경우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99360" y="639261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자동 </a:t>
            </a:r>
            <a:r>
              <a:rPr lang="ko-KR" altLang="en-US" sz="1400" dirty="0" err="1" smtClean="0"/>
              <a:t>인라인</a:t>
            </a:r>
            <a:r>
              <a:rPr lang="ko-KR" altLang="en-US" sz="1400" dirty="0" smtClean="0"/>
              <a:t> 함수로 처리되는 경우</a:t>
            </a:r>
            <a:endParaRPr lang="ko-KR" altLang="en-US" sz="1400" dirty="0"/>
          </a:p>
        </p:txBody>
      </p:sp>
      <p:sp>
        <p:nvSpPr>
          <p:cNvPr id="9" name="등호 8"/>
          <p:cNvSpPr/>
          <p:nvPr/>
        </p:nvSpPr>
        <p:spPr>
          <a:xfrm>
            <a:off x="3949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91018" y="566124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111" y="422108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지정 등 모든 것이 클래스와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클래스와 유일하게 다른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구조체의 디폴트 접근 지정 </a:t>
            </a:r>
            <a:r>
              <a:rPr lang="en-US" altLang="ko-KR" dirty="0" smtClean="0"/>
              <a:t>– public</a:t>
            </a:r>
          </a:p>
          <a:p>
            <a:pPr lvl="2"/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의 </a:t>
            </a:r>
            <a:r>
              <a:rPr lang="ko-KR" altLang="en-US" dirty="0"/>
              <a:t>디폴트 접근 지정 </a:t>
            </a:r>
            <a:r>
              <a:rPr lang="en-US" altLang="ko-KR" dirty="0" smtClean="0"/>
              <a:t>– private</a:t>
            </a:r>
          </a:p>
          <a:p>
            <a:r>
              <a:rPr lang="en-US" altLang="ko-KR" dirty="0" smtClean="0"/>
              <a:t>C++</a:t>
            </a:r>
            <a:r>
              <a:rPr lang="ko-KR" altLang="en-US" dirty="0" smtClean="0"/>
              <a:t>에서 구조체를 수용한 이유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언어와의 호환성 때문</a:t>
            </a:r>
            <a:endParaRPr lang="en-US" altLang="ko-KR" dirty="0" smtClean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/>
              <a:t> </a:t>
            </a:r>
            <a:r>
              <a:rPr lang="ko-KR" altLang="en-US" dirty="0" smtClean="0"/>
              <a:t>소스를 그대로 가져다 쓰기 위해</a:t>
            </a:r>
            <a:endParaRPr lang="en-US" altLang="ko-KR" dirty="0" smtClean="0"/>
          </a:p>
          <a:p>
            <a:r>
              <a:rPr lang="ko-KR" altLang="en-US" dirty="0" smtClean="0"/>
              <a:t>구조체 객체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struct</a:t>
            </a:r>
            <a:r>
              <a:rPr lang="en-US" altLang="ko-KR" dirty="0" smtClean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78904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// private </a:t>
            </a:r>
            <a:r>
              <a:rPr lang="ko-KR" altLang="en-US" sz="1400" dirty="0" smtClean="0"/>
              <a:t>멤버 선언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protected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public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public </a:t>
            </a:r>
            <a:r>
              <a:rPr lang="ko-KR" altLang="en-US" sz="1400" dirty="0"/>
              <a:t>멤버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11967" y="5805264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 smtClean="0"/>
              <a:t>structName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stObj</a:t>
            </a:r>
            <a:r>
              <a:rPr lang="en-US" altLang="ko-KR" sz="1400" b="1" dirty="0" smtClean="0"/>
              <a:t>;</a:t>
            </a:r>
            <a:r>
              <a:rPr lang="en-US" altLang="ko-KR" sz="1400" dirty="0" smtClean="0"/>
              <a:t>				// (0), C++ </a:t>
            </a:r>
            <a:r>
              <a:rPr lang="ko-KR" altLang="en-US" sz="1400" dirty="0" smtClean="0"/>
              <a:t>구조체 객체 생성</a:t>
            </a:r>
            <a:endParaRPr lang="en-US" altLang="ko-KR" sz="1400" dirty="0" smtClean="0"/>
          </a:p>
          <a:p>
            <a:pPr defTabSz="180000"/>
            <a:r>
              <a:rPr lang="en-US" altLang="ko-KR" sz="1400" strike="sngStrike" dirty="0" err="1" smtClean="0"/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stObj</a:t>
            </a:r>
            <a:r>
              <a:rPr lang="en-US" altLang="ko-KR" sz="1400" dirty="0" smtClean="0"/>
              <a:t>;	// (X), C </a:t>
            </a:r>
            <a:r>
              <a:rPr lang="ko-KR" altLang="en-US" sz="1400" dirty="0" smtClean="0"/>
              <a:t>언어의 구조체 객체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구조체와 클래스의 디폴트 접근 지정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93848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class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2471166"/>
            <a:ext cx="1368152" cy="648072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private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1416" y="2561412"/>
            <a:ext cx="1368152" cy="648072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구조체에서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public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4471758" y="3092350"/>
            <a:ext cx="612068" cy="18466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71757" y="32770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동</a:t>
            </a:r>
            <a:r>
              <a:rPr lang="ko-KR" altLang="en-US" sz="140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토끼의 간과 객체의 캡슐화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4" y="2060848"/>
            <a:ext cx="79343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0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Circle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구조체를 이용하여 </a:t>
            </a:r>
            <a:r>
              <a:rPr lang="ko-KR" altLang="en-US" dirty="0" err="1" smtClean="0"/>
              <a:t>재작성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74917" y="1484784"/>
            <a:ext cx="504056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C++ </a:t>
            </a:r>
            <a:r>
              <a:rPr lang="ko-KR" altLang="en-US" sz="1400" dirty="0"/>
              <a:t>구조체 선언</a:t>
            </a:r>
          </a:p>
          <a:p>
            <a:pPr defTabSz="180000"/>
            <a:r>
              <a:rPr lang="en-US" altLang="ko-KR" sz="1400" b="1" dirty="0" err="1"/>
              <a:t>struct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</a:t>
            </a:r>
            <a:r>
              <a:rPr lang="en-US" altLang="ko-KR" sz="1400" b="1" dirty="0" smtClean="0"/>
              <a:t>) 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 radius </a:t>
            </a:r>
            <a:r>
              <a:rPr lang="en-US" altLang="ko-KR" sz="1400" dirty="0"/>
              <a:t>= r</a:t>
            </a:r>
            <a:r>
              <a:rPr lang="en-US" altLang="ko-KR" sz="1400" dirty="0" smtClean="0"/>
              <a:t>; } 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구조체의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double </a:t>
            </a:r>
            <a:r>
              <a:rPr lang="en-US" altLang="ko-KR" sz="1400" dirty="0" err="1"/>
              <a:t>StructCircle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waffle(3);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waffle.getArea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4917" y="6021807"/>
            <a:ext cx="504056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바람직한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 작성</a:t>
            </a:r>
            <a:r>
              <a:rPr lang="ko-KR" altLang="en-US" dirty="0"/>
              <a:t>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클래스를 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클래스마다 분리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선언 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헤더 파일</a:t>
            </a:r>
            <a:r>
              <a:rPr lang="en-US" altLang="ko-KR" dirty="0" smtClean="0"/>
              <a:t>(.h)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구현 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클래스가 선언된 헤더 파일 </a:t>
            </a:r>
            <a:r>
              <a:rPr lang="en-US" altLang="ko-KR" dirty="0" smtClean="0"/>
              <a:t>include</a:t>
            </a:r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smtClean="0"/>
              <a:t>등 전역 함수나 변수는 다른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분산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클래스가 선언된 헤더 </a:t>
            </a:r>
            <a:r>
              <a:rPr lang="ko-KR" altLang="en-US" dirty="0"/>
              <a:t>파일 </a:t>
            </a:r>
            <a:r>
              <a:rPr lang="en-US" altLang="ko-KR" dirty="0" smtClean="0"/>
              <a:t>include</a:t>
            </a:r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재사용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71157" y="244985"/>
            <a:ext cx="192791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 smtClean="0"/>
              <a:t>class </a:t>
            </a:r>
            <a:r>
              <a:rPr lang="en-US" altLang="ko-KR" sz="1000" dirty="0"/>
              <a:t>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radius;</a:t>
            </a:r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</a:t>
            </a:r>
          </a:p>
          <a:p>
            <a:pPr defTabSz="180000"/>
            <a:r>
              <a:rPr lang="en-US" altLang="ko-KR" sz="1000" dirty="0"/>
              <a:t>	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</a:t>
            </a:r>
          </a:p>
          <a:p>
            <a:pPr defTabSz="180000"/>
            <a:r>
              <a:rPr lang="en-US" altLang="ko-KR" sz="1000" dirty="0"/>
              <a:t>	double 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};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45159" y="1966517"/>
            <a:ext cx="2594590" cy="3170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</a:t>
            </a:r>
            <a:r>
              <a:rPr lang="ko-KR" altLang="en-US" sz="1000" dirty="0" smtClean="0"/>
              <a:t>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ko-KR" altLang="en-US" sz="1000" dirty="0"/>
              <a:t>원 </a:t>
            </a:r>
            <a:r>
              <a:rPr lang="ko-KR" altLang="en-US" sz="1000" dirty="0" smtClean="0"/>
              <a:t>생성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</a:t>
            </a:r>
            <a:r>
              <a:rPr lang="en-US" altLang="ko-KR" sz="1000" dirty="0" smtClean="0"/>
              <a:t>3.14*radius*radius;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5645087" y="1924326"/>
            <a:ext cx="295232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b="1" dirty="0">
                <a:solidFill>
                  <a:srgbClr val="FF0000"/>
                </a:solidFill>
              </a:rPr>
              <a:t>#include "</a:t>
            </a:r>
            <a:r>
              <a:rPr lang="en-US" altLang="ko-KR" sz="10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0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Circle donut; </a:t>
            </a:r>
          </a:p>
          <a:p>
            <a:pPr defTabSz="180000"/>
            <a:r>
              <a:rPr lang="en-US" altLang="ko-KR" sz="1000" dirty="0"/>
              <a:t>	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"donut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</a:t>
            </a:r>
            <a:r>
              <a:rPr lang="en-US" altLang="ko-KR" sz="1000" dirty="0" smtClean="0"/>
              <a:t>&lt;&lt; </a:t>
            </a:r>
            <a:r>
              <a:rPr lang="en-US" altLang="ko-KR" sz="1000" dirty="0" err="1" smtClean="0"/>
              <a:t>endl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Circle pizza(30); </a:t>
            </a:r>
          </a:p>
          <a:p>
            <a:pPr defTabSz="180000"/>
            <a:r>
              <a:rPr lang="en-US" altLang="ko-KR" sz="1000" dirty="0"/>
              <a:t>	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area &lt;&lt; </a:t>
            </a:r>
            <a:r>
              <a:rPr lang="en-US" altLang="ko-KR" sz="1000" dirty="0" err="1" smtClean="0"/>
              <a:t>endl</a:t>
            </a:r>
            <a:r>
              <a:rPr lang="en-US" altLang="ko-KR" sz="1000" dirty="0"/>
              <a:t>; 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821896" y="1298632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rgbClr val="FF0000"/>
                </a:solidFill>
              </a:rPr>
              <a:t>Circle.h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0464" y="5141309"/>
            <a:ext cx="857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C</a:t>
            </a:r>
            <a:r>
              <a:rPr lang="en-US" altLang="ko-KR" sz="1200" dirty="0" smtClean="0"/>
              <a:t>ircle.cpp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1523" y="4470901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3239140" y="5418308"/>
            <a:ext cx="16832" cy="403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4128" y="5821478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Circle.obj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45185" y="5781144"/>
            <a:ext cx="78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main.obj</a:t>
            </a:r>
            <a:endParaRPr lang="ko-KR" altLang="en-US" sz="12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7121251" y="4747900"/>
            <a:ext cx="16831" cy="103324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7555" y="54207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8346" y="599924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3255972" y="6098477"/>
            <a:ext cx="1928597" cy="30267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5184569" y="6058143"/>
            <a:ext cx="1953513" cy="34300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703" y="6401148"/>
            <a:ext cx="795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main.exe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3130" y="48228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36" name="직선 화살표 연결선 35"/>
          <p:cNvCxnSpPr>
            <a:stCxn id="6" idx="2"/>
          </p:cNvCxnSpPr>
          <p:nvPr/>
        </p:nvCxnSpPr>
        <p:spPr>
          <a:xfrm flipH="1">
            <a:off x="3365283" y="1568424"/>
            <a:ext cx="1469833" cy="98878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6" idx="2"/>
          </p:cNvCxnSpPr>
          <p:nvPr/>
        </p:nvCxnSpPr>
        <p:spPr>
          <a:xfrm>
            <a:off x="4835116" y="1568424"/>
            <a:ext cx="891950" cy="90880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326465" y="4433423"/>
            <a:ext cx="1596165" cy="70788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반지름 </a:t>
            </a:r>
            <a:r>
              <a:rPr lang="en-US" altLang="ko-KR" sz="1000" dirty="0"/>
              <a:t>1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donut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3.14</a:t>
            </a:r>
          </a:p>
          <a:p>
            <a:r>
              <a:rPr lang="ko-KR" altLang="en-US" sz="1000" dirty="0"/>
              <a:t>반지름 </a:t>
            </a:r>
            <a:r>
              <a:rPr lang="en-US" altLang="ko-KR" sz="1000" dirty="0"/>
              <a:t>30 </a:t>
            </a:r>
            <a:r>
              <a:rPr lang="ko-KR" altLang="en-US" sz="1000" dirty="0"/>
              <a:t>원 생성</a:t>
            </a:r>
          </a:p>
          <a:p>
            <a:r>
              <a:rPr lang="en-US" altLang="ko-KR" sz="1000" dirty="0"/>
              <a:t>pizza</a:t>
            </a:r>
            <a:r>
              <a:rPr lang="ko-KR" altLang="en-US" sz="1000" dirty="0"/>
              <a:t> 면적은 </a:t>
            </a:r>
            <a:r>
              <a:rPr lang="en-US" altLang="ko-KR" sz="1000" dirty="0"/>
              <a:t>2826</a:t>
            </a:r>
            <a:endParaRPr lang="ko-KR" altLang="en-US" sz="10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107504" y="332656"/>
            <a:ext cx="3341350" cy="6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3-3</a:t>
            </a:r>
            <a:r>
              <a:rPr lang="ko-KR" altLang="en-US" sz="1600" dirty="0" smtClean="0"/>
              <a:t>의 소스를 헤더 파일과 </a:t>
            </a:r>
            <a:r>
              <a:rPr lang="en-US" altLang="ko-KR" sz="1600" dirty="0" err="1" smtClean="0"/>
              <a:t>cpp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파일로 분리하여 작성한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헤더 파일을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할 때 생기는 문제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74235" y="1988840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 smtClean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</a:t>
            </a:r>
            <a:r>
              <a:rPr lang="en-US" altLang="ko-KR" sz="1600" dirty="0" smtClean="0"/>
              <a:t>"</a:t>
            </a:r>
            <a:r>
              <a:rPr lang="en-US" altLang="ko-KR" sz="1600" dirty="0" err="1" smtClean="0"/>
              <a:t>Circle.h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 smtClean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3848" y="4891316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(4</a:t>
            </a:r>
            <a:r>
              <a:rPr lang="en-US" altLang="ko-KR" sz="1400" dirty="0">
                <a:solidFill>
                  <a:srgbClr val="FF0000"/>
                </a:solidFill>
              </a:rPr>
              <a:t>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</a:t>
            </a:r>
            <a:r>
              <a:rPr lang="ko-KR" altLang="en-US" sz="1400" dirty="0" smtClean="0">
                <a:solidFill>
                  <a:srgbClr val="FF0000"/>
                </a:solidFill>
              </a:rPr>
              <a:t>재정의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051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 문제를 조건 컴파일로 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48400" y="2646535"/>
            <a:ext cx="2088232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ifndef</a:t>
            </a:r>
            <a:r>
              <a:rPr lang="en-US" altLang="ko-KR" sz="14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endif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44924" y="278092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0381" y="2820714"/>
            <a:ext cx="1728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조건 컴파일 문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err="1" smtClean="0"/>
              <a:t>Circle.h</a:t>
            </a:r>
            <a:r>
              <a:rPr lang="ko-KR" altLang="en-US" sz="1200" dirty="0" smtClean="0"/>
              <a:t>를 여러 번 </a:t>
            </a:r>
            <a:r>
              <a:rPr lang="en-US" altLang="ko-KR" sz="1200" dirty="0" smtClean="0"/>
              <a:t>include</a:t>
            </a:r>
            <a:r>
              <a:rPr lang="ko-KR" altLang="en-US" sz="1200" dirty="0" smtClean="0"/>
              <a:t>해도 문제</a:t>
            </a:r>
            <a:endParaRPr lang="en-US" altLang="ko-KR" sz="1200" dirty="0" smtClean="0"/>
          </a:p>
          <a:p>
            <a:r>
              <a:rPr lang="ko-KR" altLang="en-US" sz="1200" dirty="0" smtClean="0"/>
              <a:t>없게 하기 위함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615414" y="5539635"/>
            <a:ext cx="689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Circle.h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5713680" y="2646535"/>
            <a:ext cx="2314704" cy="22775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  <a:endParaRPr lang="ko-KR" altLang="en-US" sz="14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400" dirty="0">
                <a:solidFill>
                  <a:srgbClr val="FF0000"/>
                </a:solidFill>
              </a:rPr>
              <a:t>#include "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...........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44924" y="3345316"/>
            <a:ext cx="1080120" cy="205535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2619252" y="1916832"/>
            <a:ext cx="2869872" cy="513678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000" dirty="0">
                <a:solidFill>
                  <a:schemeClr val="tx1"/>
                </a:solidFill>
              </a:rPr>
              <a:t>(CIRCLE_H)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다른 조건 컴파일 상수와 충돌을 피하기 위해 클래스의 이름으로 하는 것이 좋음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411347" y="3645024"/>
            <a:ext cx="1512168" cy="418319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컴파일 오류 없음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1304" y="4893304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8165" y="935063"/>
            <a:ext cx="15686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ifndef</a:t>
            </a:r>
            <a:r>
              <a:rPr lang="en-US" altLang="ko-KR" sz="10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Circle </a:t>
            </a:r>
            <a:r>
              <a:rPr lang="ko-KR" altLang="en-US" sz="1000" dirty="0"/>
              <a:t>클래스 선언</a:t>
            </a:r>
          </a:p>
          <a:p>
            <a:pPr defTabSz="180000"/>
            <a:r>
              <a:rPr lang="en-US" altLang="ko-KR" sz="1000" dirty="0"/>
              <a:t>class Circle {</a:t>
            </a:r>
          </a:p>
          <a:p>
            <a:pPr defTabSz="180000"/>
            <a:r>
              <a:rPr lang="en-US" altLang="ko-KR" sz="1000" dirty="0"/>
              <a:t>private: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radius</a:t>
            </a:r>
            <a:r>
              <a:rPr lang="en-US" altLang="ko-KR" sz="1000" dirty="0" smtClean="0"/>
              <a:t>;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public:</a:t>
            </a:r>
          </a:p>
          <a:p>
            <a:pPr defTabSz="180000"/>
            <a:r>
              <a:rPr lang="en-US" altLang="ko-KR" sz="1000" dirty="0"/>
              <a:t>	Circle();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</a:t>
            </a:r>
            <a:r>
              <a:rPr lang="en-US" altLang="ko-KR" sz="1000" dirty="0" err="1"/>
              <a:t>getArea</a:t>
            </a:r>
            <a:r>
              <a:rPr lang="en-US" altLang="ko-KR" sz="1000" dirty="0" smtClean="0"/>
              <a:t>();</a:t>
            </a:r>
          </a:p>
          <a:p>
            <a:pPr defTabSz="180000"/>
            <a:r>
              <a:rPr lang="en-US" altLang="ko-KR" sz="1000" dirty="0" smtClean="0"/>
              <a:t>};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</a:t>
            </a:r>
            <a:r>
              <a:rPr lang="en-US" altLang="ko-KR" sz="1000" dirty="0" err="1">
                <a:solidFill>
                  <a:srgbClr val="FF0000"/>
                </a:solidFill>
              </a:rPr>
              <a:t>endif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4671" y="916846"/>
            <a:ext cx="3158489" cy="30162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Clrcle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 구현</a:t>
            </a:r>
            <a:r>
              <a:rPr lang="en-US" altLang="ko-KR" sz="1000" dirty="0"/>
              <a:t>. </a:t>
            </a:r>
            <a:r>
              <a:rPr lang="ko-KR" altLang="en-US" sz="1000" dirty="0"/>
              <a:t>모든 멤버 함수를 작성한다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Circle::Circle() {</a:t>
            </a:r>
          </a:p>
          <a:p>
            <a:pPr defTabSz="180000"/>
            <a:r>
              <a:rPr lang="en-US" altLang="ko-KR" sz="1000" dirty="0"/>
              <a:t>	radius = 1;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Circle::Circle(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r) {</a:t>
            </a:r>
          </a:p>
          <a:p>
            <a:pPr defTabSz="180000"/>
            <a:r>
              <a:rPr lang="en-US" altLang="ko-KR" sz="1000" dirty="0"/>
              <a:t>	radius = r;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반지름 </a:t>
            </a:r>
            <a:r>
              <a:rPr lang="en-US" altLang="ko-KR" sz="1000" dirty="0"/>
              <a:t>" &lt;&lt; radius &lt;&lt; "</a:t>
            </a:r>
            <a:r>
              <a:rPr lang="ko-KR" altLang="en-US" sz="1000" dirty="0"/>
              <a:t> 원 생성</a:t>
            </a:r>
            <a:r>
              <a:rPr lang="en-US" altLang="ko-KR" sz="1000" dirty="0"/>
              <a:t>\n";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en-US" altLang="ko-KR" sz="1000" dirty="0"/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double Circle::</a:t>
            </a:r>
            <a:r>
              <a:rPr lang="en-US" altLang="ko-KR" sz="1000" dirty="0" err="1"/>
              <a:t>getArea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return 3.14*radius*radius;</a:t>
            </a:r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5470217" y="926270"/>
            <a:ext cx="338437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 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 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>
                <a:solidFill>
                  <a:srgbClr val="FF0000"/>
                </a:solidFill>
              </a:rPr>
              <a:t>#include </a:t>
            </a:r>
            <a:r>
              <a:rPr lang="en-US" altLang="ko-KR" sz="1000" dirty="0" smtClean="0">
                <a:solidFill>
                  <a:srgbClr val="FF0000"/>
                </a:solidFill>
              </a:rPr>
              <a:t>“</a:t>
            </a:r>
            <a:r>
              <a:rPr lang="en-US" altLang="ko-KR" sz="10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0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 smtClean="0"/>
              <a:t>int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main() {</a:t>
            </a:r>
          </a:p>
          <a:p>
            <a:pPr defTabSz="180000"/>
            <a:r>
              <a:rPr lang="en-US" altLang="ko-KR" sz="1000" dirty="0"/>
              <a:t>	Circle </a:t>
            </a:r>
            <a:r>
              <a:rPr lang="en-US" altLang="ko-KR" sz="1000" dirty="0" smtClean="0"/>
              <a:t>donut;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double area = </a:t>
            </a:r>
            <a:r>
              <a:rPr lang="en-US" altLang="ko-KR" sz="1000" dirty="0" err="1"/>
              <a:t>donut.getArea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 </a:t>
            </a:r>
            <a:r>
              <a:rPr lang="en-US" altLang="ko-KR" sz="1000" dirty="0" smtClean="0"/>
              <a:t>donut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Circle </a:t>
            </a:r>
            <a:r>
              <a:rPr lang="en-US" altLang="ko-KR" sz="1000" dirty="0" smtClean="0"/>
              <a:t>pizza(30</a:t>
            </a:r>
            <a:r>
              <a:rPr lang="en-US" altLang="ko-KR" sz="1000" dirty="0"/>
              <a:t>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area = </a:t>
            </a:r>
            <a:r>
              <a:rPr lang="en-US" altLang="ko-KR" sz="1000" dirty="0" err="1"/>
              <a:t>pizza.getArea</a:t>
            </a:r>
            <a:r>
              <a:rPr lang="en-US" altLang="ko-KR" sz="1000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"pizza</a:t>
            </a:r>
            <a:r>
              <a:rPr lang="ko-KR" altLang="en-US" sz="1000" dirty="0" smtClean="0"/>
              <a:t>의 </a:t>
            </a:r>
            <a:r>
              <a:rPr lang="ko-KR" altLang="en-US" sz="1000" dirty="0"/>
              <a:t>면적은 </a:t>
            </a:r>
            <a:r>
              <a:rPr lang="en-US" altLang="ko-KR" sz="1000" dirty="0"/>
              <a:t>" &lt;&lt; area &lt;&lt; "\n"; 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}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0384" y="3181832"/>
            <a:ext cx="746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circle.h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286" y="3950980"/>
            <a:ext cx="941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circle.cpp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5877" y="318183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main.cpp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91217" y="4320312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2324" y="4881632"/>
            <a:ext cx="901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circle.obj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5915" y="4869160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main.obj</a:t>
            </a:r>
            <a:endParaRPr lang="ko-KR" altLang="en-US" sz="1400" dirty="0"/>
          </a:p>
        </p:txBody>
      </p:sp>
      <p:cxnSp>
        <p:nvCxnSpPr>
          <p:cNvPr id="15" name="직선 화살표 연결선 14"/>
          <p:cNvCxnSpPr>
            <a:stCxn id="10" idx="2"/>
            <a:endCxn id="14" idx="0"/>
          </p:cNvCxnSpPr>
          <p:nvPr/>
        </p:nvCxnSpPr>
        <p:spPr>
          <a:xfrm>
            <a:off x="7218504" y="3489609"/>
            <a:ext cx="1" cy="13795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99029" y="4594736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505" y="44296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164671" y="562059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8743" y="54452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3823249" y="5189409"/>
            <a:ext cx="1661746" cy="83187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5484995" y="5176937"/>
            <a:ext cx="1733510" cy="84435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5128" y="6021288"/>
            <a:ext cx="899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main.exe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925023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include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574800" y="1268759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549400" y="223255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3–11 </a:t>
            </a: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07968" y="5815142"/>
            <a:ext cx="35101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400" dirty="0"/>
              <a:t>-15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591544" y="1844824"/>
            <a:ext cx="3096344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Adder </a:t>
            </a:r>
            <a:r>
              <a:rPr lang="en-US" altLang="ko-KR" sz="1400" dirty="0"/>
              <a:t>{ // </a:t>
            </a:r>
            <a:r>
              <a:rPr lang="ko-KR" altLang="en-US" sz="1400" dirty="0"/>
              <a:t>덧셈 모듈 클래스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op1, op2;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process();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Adder::Adder(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</a:t>
            </a:r>
          </a:p>
          <a:p>
            <a:pPr defTabSz="180000"/>
            <a:r>
              <a:rPr lang="en-US" altLang="ko-KR" sz="1400" dirty="0"/>
              <a:t>	op1 = a; op2 = b;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Adder::process() {</a:t>
            </a:r>
          </a:p>
          <a:p>
            <a:pPr defTabSz="180000"/>
            <a:r>
              <a:rPr lang="en-US" altLang="ko-KR" sz="1400" dirty="0"/>
              <a:t>	return op1 + op2;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4407968" y="1844824"/>
            <a:ext cx="3510136" cy="375487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Calculator </a:t>
            </a:r>
            <a:r>
              <a:rPr lang="en-US" altLang="ko-KR" sz="1400" dirty="0"/>
              <a:t>{ // </a:t>
            </a:r>
            <a:r>
              <a:rPr lang="ko-KR" altLang="en-US" sz="1400" dirty="0"/>
              <a:t>계산기 클래스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void run();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void Calculator::run()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두 개의 수를 입력하세요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a &gt;&gt; b; // </a:t>
            </a:r>
            <a:r>
              <a:rPr lang="ko-KR" altLang="en-US" sz="1400" dirty="0"/>
              <a:t>정수 두 개 입력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Adder adder(a, b); // </a:t>
            </a:r>
            <a:r>
              <a:rPr lang="ko-KR" altLang="en-US" sz="1400" dirty="0" err="1"/>
              <a:t>덧셈기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adder.process</a:t>
            </a:r>
            <a:r>
              <a:rPr lang="en-US" altLang="ko-KR" sz="1400" dirty="0"/>
              <a:t>(); // </a:t>
            </a:r>
            <a:r>
              <a:rPr lang="ko-KR" altLang="en-US" sz="1400" dirty="0"/>
              <a:t>덧셈 계산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 err="1"/>
              <a:t>int</a:t>
            </a:r>
            <a:r>
              <a:rPr lang="en-US" altLang="ko-KR" sz="1400" b="1" dirty="0"/>
              <a:t> main()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Calculator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</a:t>
            </a:r>
            <a:r>
              <a:rPr lang="ko-KR" altLang="en-US" sz="1400" dirty="0"/>
              <a:t>객체 생성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calc.run</a:t>
            </a:r>
            <a:r>
              <a:rPr lang="en-US" altLang="ko-KR" sz="1400" dirty="0"/>
              <a:t>(); // </a:t>
            </a:r>
            <a:r>
              <a:rPr lang="ko-KR" altLang="en-US" sz="1400" dirty="0"/>
              <a:t>계산기 시작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46942" y="1323339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cpp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분리하여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재작성하라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15459" y="0"/>
            <a:ext cx="3797424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27741" y="1073059"/>
            <a:ext cx="2634143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ifndef</a:t>
            </a:r>
            <a:r>
              <a:rPr lang="en-US" altLang="ko-KR" sz="1200" b="1" dirty="0" smtClean="0"/>
              <a:t> ADDER_H</a:t>
            </a:r>
          </a:p>
          <a:p>
            <a:pPr defTabSz="180000"/>
            <a:r>
              <a:rPr lang="en-US" altLang="ko-KR" sz="1200" b="1" dirty="0" smtClean="0"/>
              <a:t>#define ADDER_H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Adder </a:t>
            </a:r>
            <a:r>
              <a:rPr lang="en-US" altLang="ko-KR" sz="1200" dirty="0" smtClean="0"/>
              <a:t>{ // </a:t>
            </a:r>
            <a:r>
              <a:rPr lang="ko-KR" altLang="en-US" sz="1200" dirty="0" smtClean="0"/>
              <a:t>덧셈 모듈 클래스</a:t>
            </a:r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op1, op2;</a:t>
            </a:r>
          </a:p>
          <a:p>
            <a:pPr defTabSz="180000"/>
            <a:r>
              <a:rPr lang="en-US" altLang="ko-KR" sz="1200" dirty="0" smtClean="0"/>
              <a:t>public:</a:t>
            </a:r>
          </a:p>
          <a:p>
            <a:pPr defTabSz="180000"/>
            <a:r>
              <a:rPr lang="en-US" altLang="ko-KR" sz="1200" dirty="0" smtClean="0"/>
              <a:t>	Adder(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b);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process();</a:t>
            </a:r>
          </a:p>
          <a:p>
            <a:pPr defTabSz="180000"/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#</a:t>
            </a:r>
            <a:r>
              <a:rPr lang="en-US" altLang="ko-KR" sz="1200" b="1" dirty="0" err="1" smtClean="0"/>
              <a:t>endif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4586402" y="1076125"/>
            <a:ext cx="2721902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ifndef</a:t>
            </a:r>
            <a:r>
              <a:rPr lang="en-US" altLang="ko-KR" sz="1200" b="1" dirty="0"/>
              <a:t> CALCULATOR_H</a:t>
            </a:r>
          </a:p>
          <a:p>
            <a:pPr defTabSz="180000"/>
            <a:r>
              <a:rPr lang="en-US" altLang="ko-KR" sz="1200" b="1" dirty="0"/>
              <a:t>#define CALCULATOR_H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Calculator </a:t>
            </a:r>
            <a:r>
              <a:rPr lang="en-US" altLang="ko-KR" sz="1200" dirty="0"/>
              <a:t>{ // </a:t>
            </a:r>
            <a:r>
              <a:rPr lang="ko-KR" altLang="en-US" sz="1200" dirty="0"/>
              <a:t>계산기 클래스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void run();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</a:t>
            </a:r>
            <a:r>
              <a:rPr lang="en-US" altLang="ko-KR" sz="1200" b="1" dirty="0" err="1"/>
              <a:t>endif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761458"/>
            <a:ext cx="2520280" cy="1718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Adder::Adder(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</a:t>
            </a:r>
          </a:p>
          <a:p>
            <a:pPr defTabSz="180000"/>
            <a:r>
              <a:rPr lang="en-US" altLang="ko-KR" sz="1200" dirty="0"/>
              <a:t>	op1 = a; op2 = b;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Adder::process() {</a:t>
            </a:r>
          </a:p>
          <a:p>
            <a:pPr defTabSz="180000"/>
            <a:r>
              <a:rPr lang="en-US" altLang="ko-KR" sz="1200" dirty="0"/>
              <a:t>	return op1 + op2;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15816" y="3761458"/>
            <a:ext cx="3082113" cy="24758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Adder.h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Calculator::run()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&gt;&gt;";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cin</a:t>
            </a:r>
            <a:r>
              <a:rPr lang="en-US" altLang="ko-KR" sz="1200" dirty="0"/>
              <a:t> &gt;&gt; a &gt;&gt; b; // </a:t>
            </a:r>
            <a:r>
              <a:rPr lang="ko-KR" altLang="en-US" sz="1200" dirty="0"/>
              <a:t>정수 두 개 입력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Adder adder(a, b); // </a:t>
            </a:r>
            <a:r>
              <a:rPr lang="ko-KR" altLang="en-US" sz="1200" dirty="0" err="1"/>
              <a:t>덧셈기</a:t>
            </a:r>
            <a:r>
              <a:rPr lang="ko-KR" altLang="en-US" sz="1200" dirty="0"/>
              <a:t>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err="1"/>
              <a:t>adder.process</a:t>
            </a:r>
            <a:r>
              <a:rPr lang="en-US" altLang="ko-KR" sz="1200" dirty="0"/>
              <a:t>(); // </a:t>
            </a:r>
            <a:r>
              <a:rPr lang="ko-KR" altLang="en-US" sz="1200" dirty="0"/>
              <a:t>덧셈 </a:t>
            </a:r>
            <a:r>
              <a:rPr lang="ko-KR" altLang="en-US" sz="1200" dirty="0" smtClean="0"/>
              <a:t>계산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6169216" y="3741870"/>
            <a:ext cx="2736304" cy="1257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200" b="1" dirty="0"/>
              <a:t>#include "</a:t>
            </a:r>
            <a:r>
              <a:rPr lang="en-US" altLang="ko-KR" sz="1200" b="1" dirty="0" err="1"/>
              <a:t>Calculator.h</a:t>
            </a:r>
            <a:r>
              <a:rPr lang="en-US" altLang="ko-KR" sz="1200" b="1" dirty="0"/>
              <a:t>"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Calculator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; // </a:t>
            </a:r>
            <a:r>
              <a:rPr lang="en-US" altLang="ko-KR" sz="1200" dirty="0" err="1"/>
              <a:t>calc</a:t>
            </a:r>
            <a:r>
              <a:rPr lang="en-US" altLang="ko-KR" sz="1200" dirty="0"/>
              <a:t>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calc.run</a:t>
            </a:r>
            <a:r>
              <a:rPr lang="en-US" altLang="ko-KR" sz="1200" dirty="0"/>
              <a:t>(); // </a:t>
            </a:r>
            <a:r>
              <a:rPr lang="ko-KR" altLang="en-US" sz="1200" dirty="0"/>
              <a:t>계산기 시작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2977" y="796060"/>
            <a:ext cx="990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Calculator.h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30582" y="799126"/>
            <a:ext cx="717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Adder.h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27221" y="3482294"/>
            <a:ext cx="885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Adder.cpp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03298" y="3484459"/>
            <a:ext cx="115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Calculator.cpp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116653" y="3459662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main.cpp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69216" y="5218399"/>
            <a:ext cx="273630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두 개의 수를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200" dirty="0"/>
              <a:t>-15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객체의 일부 요소는 공개된다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dirty="0"/>
              <a:t>외부와의 인터페이스</a:t>
            </a:r>
            <a:r>
              <a:rPr lang="en-US" altLang="ko-KR" dirty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On/Off 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410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객체는 멤버 함수와 멤버 변수로 구성된다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객체는 상태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으로 구성</a:t>
            </a:r>
            <a:endParaRPr lang="en-US" altLang="ko-KR" dirty="0" smtClean="0"/>
          </a:p>
          <a:p>
            <a:r>
              <a:rPr lang="en-US" altLang="ko-KR" dirty="0" smtClean="0"/>
              <a:t>TV </a:t>
            </a:r>
            <a:r>
              <a:rPr lang="ko-KR" altLang="en-US" dirty="0" smtClean="0"/>
              <a:t>객체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상태</a:t>
            </a:r>
            <a:endParaRPr lang="en-US" altLang="ko-KR" dirty="0" smtClean="0"/>
          </a:p>
          <a:p>
            <a:pPr lvl="2" fontAlgn="base"/>
            <a:r>
              <a:rPr lang="en-US" altLang="ko-KR" dirty="0" smtClean="0"/>
              <a:t>on/off </a:t>
            </a:r>
            <a:r>
              <a:rPr lang="ko-KR" altLang="en-US" dirty="0" smtClean="0"/>
              <a:t>속성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현재 작동 중인지 표시</a:t>
            </a:r>
            <a:endParaRPr lang="ko-KR" altLang="en-US" dirty="0"/>
          </a:p>
          <a:p>
            <a:pPr lvl="2" fontAlgn="base"/>
            <a:r>
              <a:rPr lang="ko-KR" altLang="en-US" dirty="0"/>
              <a:t>채널</a:t>
            </a:r>
            <a:r>
              <a:rPr lang="en-US" altLang="ko-KR" dirty="0"/>
              <a:t>(channel)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 방송중인 채널</a:t>
            </a:r>
            <a:endParaRPr lang="ko-KR" altLang="en-US" dirty="0"/>
          </a:p>
          <a:p>
            <a:pPr lvl="2" fontAlgn="base"/>
            <a:r>
              <a:rPr lang="ko-KR" altLang="en-US" dirty="0"/>
              <a:t>음량</a:t>
            </a:r>
            <a:r>
              <a:rPr lang="en-US" altLang="ko-KR" dirty="0"/>
              <a:t>(</a:t>
            </a:r>
            <a:r>
              <a:rPr lang="en-US" altLang="ko-KR" dirty="0" smtClean="0"/>
              <a:t>volume) – </a:t>
            </a:r>
            <a:r>
              <a:rPr lang="ko-KR" altLang="en-US" dirty="0" smtClean="0"/>
              <a:t>현재 출력되는 소리 크기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행동</a:t>
            </a:r>
            <a:endParaRPr lang="en-US" altLang="ko-KR" dirty="0" smtClean="0"/>
          </a:p>
          <a:p>
            <a:pPr lvl="2" fontAlgn="base"/>
            <a:r>
              <a:rPr lang="ko-KR" altLang="en-US" dirty="0"/>
              <a:t>켜기</a:t>
            </a:r>
            <a:r>
              <a:rPr lang="en-US" altLang="ko-KR" dirty="0"/>
              <a:t>(power on) </a:t>
            </a:r>
          </a:p>
          <a:p>
            <a:pPr lvl="2" fontAlgn="base"/>
            <a:r>
              <a:rPr lang="ko-KR" altLang="en-US" dirty="0"/>
              <a:t>끄기</a:t>
            </a:r>
            <a:r>
              <a:rPr lang="en-US" altLang="ko-KR" dirty="0"/>
              <a:t>(power off) </a:t>
            </a:r>
          </a:p>
          <a:p>
            <a:pPr lvl="2" fontAlgn="base"/>
            <a:r>
              <a:rPr lang="ko-KR" altLang="en-US" dirty="0"/>
              <a:t>채널 증가</a:t>
            </a:r>
            <a:r>
              <a:rPr lang="en-US" altLang="ko-KR" dirty="0"/>
              <a:t>(increase channel)</a:t>
            </a:r>
          </a:p>
          <a:p>
            <a:pPr lvl="2" fontAlgn="base"/>
            <a:r>
              <a:rPr lang="ko-KR" altLang="en-US" dirty="0"/>
              <a:t>채널 감소</a:t>
            </a:r>
            <a:r>
              <a:rPr lang="en-US" altLang="ko-KR" dirty="0"/>
              <a:t>(decrease channel)</a:t>
            </a:r>
          </a:p>
          <a:p>
            <a:pPr lvl="2" fontAlgn="base"/>
            <a:r>
              <a:rPr lang="ko-KR" altLang="en-US" dirty="0"/>
              <a:t>음량 증가</a:t>
            </a:r>
            <a:r>
              <a:rPr lang="en-US" altLang="ko-KR" dirty="0"/>
              <a:t>(increase </a:t>
            </a:r>
            <a:r>
              <a:rPr lang="en-US" altLang="ko-KR" dirty="0" smtClean="0"/>
              <a:t>volume)</a:t>
            </a:r>
            <a:endParaRPr lang="en-US" altLang="ko-KR" dirty="0"/>
          </a:p>
          <a:p>
            <a:pPr lvl="2" fontAlgn="base"/>
            <a:r>
              <a:rPr lang="ko-KR" altLang="en-US" dirty="0"/>
              <a:t>음량 줄이기</a:t>
            </a:r>
            <a:r>
              <a:rPr lang="en-US" altLang="ko-KR" dirty="0"/>
              <a:t>(decrease </a:t>
            </a:r>
            <a:r>
              <a:rPr lang="en-US" altLang="ko-KR" dirty="0" smtClean="0"/>
              <a:t>volume)</a:t>
            </a:r>
            <a:endParaRPr lang="en-US" altLang="ko-KR" dirty="0"/>
          </a:p>
          <a:p>
            <a:pPr lvl="1" fontAlgn="base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로 설계된 </a:t>
            </a:r>
            <a:r>
              <a:rPr lang="en-US" altLang="ko-KR" dirty="0" smtClean="0"/>
              <a:t>TV 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</a:t>
            </a:r>
            <a:r>
              <a:rPr lang="ko-KR" altLang="en-US" smtClean="0"/>
              <a:t>클래스와 </a:t>
            </a:r>
            <a:r>
              <a:rPr lang="en-US" altLang="ko-KR" smtClean="0"/>
              <a:t>C++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endParaRPr lang="en-US" altLang="ko-KR" smtClean="0"/>
          </a:p>
          <a:p>
            <a:pPr lvl="1"/>
            <a:r>
              <a:rPr lang="ko-KR" altLang="en-US" smtClean="0"/>
              <a:t>객체를 만들어내기 위해 정의된 설계도</a:t>
            </a:r>
            <a:r>
              <a:rPr lang="en-US" altLang="ko-KR" smtClean="0"/>
              <a:t>, </a:t>
            </a:r>
            <a:r>
              <a:rPr lang="ko-KR" altLang="en-US" smtClean="0"/>
              <a:t>틀 </a:t>
            </a:r>
            <a:endParaRPr lang="en-US" altLang="ko-KR" smtClean="0"/>
          </a:p>
          <a:p>
            <a:pPr lvl="1"/>
            <a:r>
              <a:rPr lang="ko-KR" altLang="en-US" smtClean="0"/>
              <a:t>클래스는 객체가 아님</a:t>
            </a:r>
            <a:r>
              <a:rPr lang="en-US" altLang="ko-KR" smtClean="0"/>
              <a:t>. </a:t>
            </a:r>
            <a:r>
              <a:rPr lang="ko-KR" altLang="en-US" smtClean="0"/>
              <a:t>실체도 아님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 선언</a:t>
            </a:r>
            <a:endParaRPr lang="en-US" altLang="ko-KR" smtClean="0"/>
          </a:p>
          <a:p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r>
              <a:rPr lang="ko-KR" altLang="en-US" smtClean="0"/>
              <a:t>객체는 생성될 때 클래스의 모양을 그대로 가지고 탄생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함수로 구성</a:t>
            </a:r>
            <a:endParaRPr lang="en-US" altLang="ko-KR" smtClean="0"/>
          </a:p>
          <a:p>
            <a:pPr lvl="1"/>
            <a:r>
              <a:rPr lang="ko-KR" altLang="en-US" smtClean="0"/>
              <a:t>메모리에 생성</a:t>
            </a:r>
            <a:r>
              <a:rPr lang="en-US" altLang="ko-KR" smtClean="0"/>
              <a:t>, </a:t>
            </a:r>
            <a:r>
              <a:rPr lang="ko-KR" altLang="en-US" smtClean="0"/>
              <a:t>실체</a:t>
            </a:r>
            <a:r>
              <a:rPr lang="en-US" altLang="ko-KR" smtClean="0"/>
              <a:t>(instance)</a:t>
            </a:r>
            <a:r>
              <a:rPr lang="ko-KR" altLang="en-US" smtClean="0"/>
              <a:t>라고도 부름</a:t>
            </a:r>
            <a:endParaRPr lang="en-US" altLang="ko-KR" smtClean="0"/>
          </a:p>
          <a:p>
            <a:pPr lvl="1"/>
            <a:r>
              <a:rPr lang="ko-KR" altLang="en-US" smtClean="0"/>
              <a:t>하나의 클래스 틀에서 찍어낸 여러 개의 객체 생성 가능</a:t>
            </a:r>
            <a:endParaRPr lang="en-US" altLang="ko-KR" smtClean="0"/>
          </a:p>
          <a:p>
            <a:pPr lvl="1"/>
            <a:r>
              <a:rPr lang="ko-KR" altLang="en-US" smtClean="0"/>
              <a:t>객체들은 상호 별도의 공간에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7071</TotalTime>
  <Words>3296</Words>
  <Application>Microsoft Office PowerPoint</Application>
  <PresentationFormat>화면 슬라이드 쇼(4:3)</PresentationFormat>
  <Paragraphs>1461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세상의 모든 것이 객체이다.</vt:lpstr>
      <vt:lpstr>객체는 캡슐화된다.</vt:lpstr>
      <vt:lpstr>토끼의 간과 객체의 캡슐화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탁구공 생산 장치와 생성자</vt:lpstr>
      <vt:lpstr>생성자</vt:lpstr>
      <vt:lpstr>생성자 함수의 특징</vt:lpstr>
      <vt:lpstr>예제 3–3 2 개의 생성자를 가진 Circle 클래스</vt:lpstr>
      <vt:lpstr>객체 생성 및 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 정답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340</cp:revision>
  <dcterms:created xsi:type="dcterms:W3CDTF">2011-08-27T14:53:28Z</dcterms:created>
  <dcterms:modified xsi:type="dcterms:W3CDTF">2018-02-05T03:45:56Z</dcterms:modified>
</cp:coreProperties>
</file>